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heme/theme2.xml" ContentType="application/vnd.openxmlformats-officedocument.theme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ink/ink1.xml" ContentType="application/inkml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ink/ink2.xml" ContentType="application/inkml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heme/themeOverride1.xml" ContentType="application/vnd.openxmlformats-officedocument.themeOverride+xml"/>
  <Override PartName="/ppt/tags/tag90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1"/>
  </p:notesMasterIdLst>
  <p:sldIdLst>
    <p:sldId id="409" r:id="rId2"/>
    <p:sldId id="410" r:id="rId3"/>
    <p:sldId id="412" r:id="rId4"/>
    <p:sldId id="415" r:id="rId5"/>
    <p:sldId id="497" r:id="rId6"/>
    <p:sldId id="419" r:id="rId7"/>
    <p:sldId id="421" r:id="rId8"/>
    <p:sldId id="417" r:id="rId9"/>
    <p:sldId id="422" r:id="rId10"/>
    <p:sldId id="424" r:id="rId11"/>
    <p:sldId id="418" r:id="rId12"/>
    <p:sldId id="425" r:id="rId13"/>
    <p:sldId id="426" r:id="rId14"/>
    <p:sldId id="427" r:id="rId15"/>
    <p:sldId id="435" r:id="rId16"/>
    <p:sldId id="447" r:id="rId17"/>
    <p:sldId id="450" r:id="rId18"/>
    <p:sldId id="446" r:id="rId19"/>
    <p:sldId id="463" r:id="rId20"/>
    <p:sldId id="464" r:id="rId21"/>
    <p:sldId id="532" r:id="rId22"/>
    <p:sldId id="448" r:id="rId23"/>
    <p:sldId id="449" r:id="rId24"/>
    <p:sldId id="451" r:id="rId25"/>
    <p:sldId id="452" r:id="rId26"/>
    <p:sldId id="453" r:id="rId27"/>
    <p:sldId id="432" r:id="rId28"/>
    <p:sldId id="454" r:id="rId29"/>
    <p:sldId id="429" r:id="rId30"/>
    <p:sldId id="460" r:id="rId31"/>
    <p:sldId id="458" r:id="rId32"/>
    <p:sldId id="550" r:id="rId33"/>
    <p:sldId id="459" r:id="rId34"/>
    <p:sldId id="461" r:id="rId35"/>
    <p:sldId id="455" r:id="rId36"/>
    <p:sldId id="480" r:id="rId37"/>
    <p:sldId id="531" r:id="rId38"/>
    <p:sldId id="481" r:id="rId39"/>
    <p:sldId id="462" r:id="rId4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84">
          <p15:clr>
            <a:srgbClr val="A4A3A4"/>
          </p15:clr>
        </p15:guide>
        <p15:guide id="2" pos="375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kyUN.Org" initials="S" lastIdx="0" clrIdx="0"/>
  <p:cmAuthor id="2" name="Administrator" initials="A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FB62A"/>
    <a:srgbClr val="00B0F0"/>
    <a:srgbClr val="EBEBEB"/>
    <a:srgbClr val="6C6C96"/>
    <a:srgbClr val="249DCA"/>
    <a:srgbClr val="17D7CC"/>
    <a:srgbClr val="D9D9D9"/>
    <a:srgbClr val="DCDCDC"/>
    <a:srgbClr val="F0F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27F97BB-C833-4FB7-BDE5-3F7075034690}" styleName="主题样式 2 - 强调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778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120" y="150"/>
      </p:cViewPr>
      <p:guideLst>
        <p:guide orient="horz" pos="2384"/>
        <p:guide pos="375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commentAuthors" Target="comment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T" type="integer" max="2.14748E9" units="dev"/>
        </inkml:traceFormat>
        <inkml:channelProperties>
          <inkml:channelProperty channel="X" name="resolution" value="284.28772" units="1/cm"/>
          <inkml:channelProperty channel="Y" name="resolution" value="499.64926" units="1/cm"/>
          <inkml:channelProperty channel="T" name="resolution" value="1" units="1/dev"/>
        </inkml:channelProperties>
      </inkml:inkSource>
      <inkml:timestamp xml:id="ts0" timeString="2020-10-16T00:51:31.54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3396 6471 0,'-4'-21'0,"0"-4"0,4 25 0,0 0 0,0 0 0,0 0 0,0 0 0,0 0 0,0 0 0,0 0 0,0 0 0,-3-18 0,3 18 0,0 0 0,0 0 0,0 0 0,0 0 0,0 0 0,0 0 0,0 0 0,0-11 0,0 11 0,0 0 0,0 0 0,0 0 0,0 0 0,0 0 0,0 0 0,5 2 0,-5-2 0,0 0 0,0 0 0,0 0 0,0 0 0,0 0 0,9 12 0,-9-12 0,0 0 0,0 0 0,0 0 0,0 0 0,11 23 0,-11-23 0,0 0 0,0 0 0,0 0 0,8 31 0,-8-31 0,0 0 0,0 0 0,9 37 0,-9-37 0,0 0 0,10 37 0,-10-37 0,9 37 0,3-6 0,1-2 16,1-5-1,3-7-15,2-7 16,6-6 0,4-8-1,5-4-15,9-9 16,3-7-1,3-5-15,0-2 16,1-6 0,-7 1-1,-2 1-15,-5 1 16,-3 3-1,-3 5-15,-3 5 16,-9 4 0,-2 6-1,-5 4-15,-3 2 16,-8 5-1,0 0-15,0 0 16,3 4 0,-3-4-16,0 2 15</inkml:trace>
  <inkml:trace contextRef="#ctx0" brushRef="#br0" timeOffset="822">3480 7800 0,'0'0'0,"0"0"0,0 0 0,0 0 0,0 0 0,0 0 0,0 0 0,0 0 0,6 20 0,-6-20 0,11 33 0,2 4 0,5 0 16,-3 2-1,1 1-15,1-2 16,2 1-1,1-1 1,2-2-16,5-8 16,7-5-1,8-8-15,9-11 16,8-10-1,7-8 1,10-12-16,7-12 16,0-5-1,-8-2 1,-8 7-16,-13 6 15,-12 0 1,-10 10-16,-11 4 16,-5 2-1,-4 4 1,-3 1-16,-4-4 15,-3 3 1</inkml:trace>
  <inkml:trace contextRef="#ctx0" brushRef="#br0" timeOffset="2000">3337 11901 0,'-6'-30'0,"-6"-16"0,12 46 0,-13-49 0,1 3 16,3 6-16,3 5 15,3 10 1,3 8-16,-1 8 15,1 9 1,0 0-16,6 4 16,3 13-1,4 9 1,2 8-16,1 11 15,0 4 1,-1 6 0,4 0-16,2 4 15,0-6 1,5-8-1,6-5-15,6-8 16,8-11 0,7-10-1,4-13-15,2-11 16,5-9-1,3-10 1,-2-7-16,-2-2 16,-1-4-1,-6 2-15,-8 1 16,-7 4-1,-5 5 1,-6 6-16,-7 2 16,-5 5-1,-7 5-15,-3 3 16,-4 4-1,-2-1-15,-3-2 16</inkml:trace>
  <inkml:trace contextRef="#ctx0" brushRef="#br0" timeOffset="4518">3354 5452 0,'0'0'0,"0"0"0,0 0 0,0 0 0,0 0 0,0 0 0,0 0 0,0 0 0,0 0 0,0 0 0,0 0 0,0 0 0,6 18 0,-6-18 0,0 0 0,0 0 0,13 24 0,-13-24 0,0 0 0,14 23 0,-14-23 0,14 21 0,0-5 0,-2-3 16,1-1-1,1-2 1,1 0-16,-3 0 15,4-4 1,1-3-16,5-3 16,3-7-1,6-7-15,10-6 16,7-3-1,10-5-15,10-1 16,0-11 0,-14 4-1</inkml:trace>
  <inkml:trace contextRef="#ctx0" brushRef="#br0" timeOffset="39302">21682 14398 0,'28'-4'0,"12"-7"0,-40 11 0,42-24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T" type="integer" max="2.14748E9" units="dev"/>
        </inkml:traceFormat>
        <inkml:channelProperties>
          <inkml:channelProperty channel="X" name="resolution" value="284.28772" units="1/cm"/>
          <inkml:channelProperty channel="Y" name="resolution" value="499.64926" units="1/cm"/>
          <inkml:channelProperty channel="T" name="resolution" value="1" units="1/dev"/>
        </inkml:channelProperties>
      </inkml:inkSource>
      <inkml:timestamp xml:id="ts0" timeString="2020-10-16T01:02:35.23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8451 13739 0,'9'-10'0,"2"-4"0,-2-2 0,0 3 0,-9 13 0,6-13 0,-6-1 0</inkml:trace>
</inkml:ink>
</file>

<file path=ppt/media/image1.jpeg>
</file>

<file path=ppt/media/image10.jpeg>
</file>

<file path=ppt/media/image11.png>
</file>

<file path=ppt/media/image12.png>
</file>

<file path=ppt/media/image13.jpeg>
</file>

<file path=ppt/media/image15.png>
</file>

<file path=ppt/media/image17.png>
</file>

<file path=ppt/media/image18.png>
</file>

<file path=ppt/media/image19.png>
</file>

<file path=ppt/media/image2.png>
</file>

<file path=ppt/media/image3.png>
</file>

<file path=ppt/media/image5.png>
</file>

<file path=ppt/media/image6.jpeg>
</file>

<file path=ppt/media/image7.jpeg>
</file>

<file path=ppt/media/image8.jpeg>
</file>

<file path=ppt/media/image9.jpe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2020/10/16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1.xml"/><Relationship Id="rId4" Type="http://schemas.openxmlformats.org/officeDocument/2006/relationships/tags" Target="../tags/tag10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tags" Target="../tags/tag54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7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60.xml"/><Relationship Id="rId2" Type="http://schemas.openxmlformats.org/officeDocument/2006/relationships/tags" Target="../tags/tag59.xml"/><Relationship Id="rId1" Type="http://schemas.openxmlformats.org/officeDocument/2006/relationships/tags" Target="../tags/tag5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2.xml"/><Relationship Id="rId4" Type="http://schemas.openxmlformats.org/officeDocument/2006/relationships/tags" Target="../tags/tag6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6.xml"/><Relationship Id="rId4" Type="http://schemas.openxmlformats.org/officeDocument/2006/relationships/tags" Target="../tags/tag15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1.xml"/><Relationship Id="rId4" Type="http://schemas.openxmlformats.org/officeDocument/2006/relationships/tags" Target="../tags/tag20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24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3.xml"/><Relationship Id="rId1" Type="http://schemas.openxmlformats.org/officeDocument/2006/relationships/tags" Target="../tags/tag22.xml"/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35.xml"/><Relationship Id="rId3" Type="http://schemas.openxmlformats.org/officeDocument/2006/relationships/tags" Target="../tags/tag30.xml"/><Relationship Id="rId7" Type="http://schemas.openxmlformats.org/officeDocument/2006/relationships/tags" Target="../tags/tag34.xml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6" Type="http://schemas.openxmlformats.org/officeDocument/2006/relationships/tags" Target="../tags/tag33.xml"/><Relationship Id="rId5" Type="http://schemas.openxmlformats.org/officeDocument/2006/relationships/tags" Target="../tags/tag32.xml"/><Relationship Id="rId4" Type="http://schemas.openxmlformats.org/officeDocument/2006/relationships/tags" Target="../tags/tag31.xml"/><Relationship Id="rId9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tags" Target="../tags/tag36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39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tags" Target="../tags/tag40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45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44.xml"/><Relationship Id="rId1" Type="http://schemas.openxmlformats.org/officeDocument/2006/relationships/tags" Target="../tags/tag43.xml"/><Relationship Id="rId6" Type="http://schemas.openxmlformats.org/officeDocument/2006/relationships/tags" Target="../tags/tag48.xml"/><Relationship Id="rId5" Type="http://schemas.openxmlformats.org/officeDocument/2006/relationships/tags" Target="../tags/tag47.xml"/><Relationship Id="rId4" Type="http://schemas.openxmlformats.org/officeDocument/2006/relationships/tags" Target="../tags/tag4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51.xml"/><Relationship Id="rId2" Type="http://schemas.openxmlformats.org/officeDocument/2006/relationships/tags" Target="../tags/tag50.xml"/><Relationship Id="rId1" Type="http://schemas.openxmlformats.org/officeDocument/2006/relationships/tags" Target="../tags/tag49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3.xml"/><Relationship Id="rId4" Type="http://schemas.openxmlformats.org/officeDocument/2006/relationships/tags" Target="../tags/tag5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 b="1" i="0" spc="30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2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 eaLnBrk="1" fontAlgn="auto" latinLnBrk="0" hangingPunct="1">
              <a:lnSpc>
                <a:spcPct val="110000"/>
              </a:lnSpc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2020/10/16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cover/>
      </p:transition>
    </mc:Choice>
    <mc:Fallback xmlns="">
      <p:transition>
        <p:cover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2020/10/16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>
            <a:lvl1pPr marL="228600" indent="-228600" eaLnBrk="1" fontAlgn="auto" latinLnBrk="0" hangingPunct="1">
              <a:lnSpc>
                <a:spcPct val="130000"/>
              </a:lnSpc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cover/>
      </p:transition>
    </mc:Choice>
    <mc:Fallback xmlns="">
      <p:transition>
        <p:cover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2020/10/16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5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cover/>
      </p:transition>
    </mc:Choice>
    <mc:Fallback xmlns="">
      <p:transition>
        <p:cover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3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Calibri" panose="020F050202020403020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48604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Calibri" panose="020F050202020403020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48605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fld id="{9D16FA71-E5A1-4B22-877B-790B2D8CCF13}" type="slidenum">
              <a:rPr kumimoji="0" altLang="en-US" sz="1200" b="0" i="0" u="none" strike="noStrike" kern="1200" cap="none" spc="0" normalizeH="0" baseline="0" noProof="1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1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cover/>
      </p:transition>
    </mc:Choice>
    <mc:Fallback xmlns="">
      <p:transition>
        <p:cover/>
      </p:transition>
    </mc:Fallback>
  </mc:AlternateContent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2020/10/16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cover/>
      </p:transition>
    </mc:Choice>
    <mc:Fallback xmlns="">
      <p:transition>
        <p:cover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 b="1" i="0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30000"/>
              </a:lnSpc>
              <a:buNone/>
              <a:defRPr kumimoji="0" lang="zh-CN" altLang="en-US" sz="1800" b="0" i="0" u="none" strike="noStrike" kern="1200" cap="none" spc="150" normalizeH="0" baseline="0" noProof="1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2020/10/16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cover/>
      </p:transition>
    </mc:Choice>
    <mc:Fallback xmlns="">
      <p:transition>
        <p:cover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lnSpc>
                <a:spcPct val="120000"/>
              </a:lnSpc>
              <a:defRPr sz="1400"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2020/10/16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cover/>
      </p:transition>
    </mc:Choice>
    <mc:Fallback xmlns="">
      <p:transition>
        <p:cover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2020/10/16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cover/>
      </p:transition>
    </mc:Choice>
    <mc:Fallback xmlns="">
      <p:transition>
        <p:cover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2020/10/16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cover/>
      </p:transition>
    </mc:Choice>
    <mc:Fallback xmlns="">
      <p:transition>
        <p:cover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2020/10/16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cover/>
      </p:transition>
    </mc:Choice>
    <mc:Fallback xmlns="">
      <p:transition>
        <p:cover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08330" y="1555115"/>
            <a:ext cx="5233035" cy="4608195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 defTabSz="914400" eaLnBrk="1" fontAlgn="auto" latinLnBrk="0" hangingPunct="1">
              <a:buNone/>
              <a:tabLst>
                <a:tab pos="1609725" algn="l"/>
                <a:tab pos="1609725" algn="l"/>
                <a:tab pos="1609725" algn="l"/>
                <a:tab pos="1609725" algn="l"/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2020/10/16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cover/>
      </p:transition>
    </mc:Choice>
    <mc:Fallback xmlns="">
      <p:transition>
        <p:cover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1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8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Arial" panose="020B060402020202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2020/10/16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cover/>
      </p:transition>
    </mc:Choice>
    <mc:Fallback xmlns="">
      <p:transition>
        <p:cover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18" Type="http://schemas.openxmlformats.org/officeDocument/2006/relationships/tags" Target="../tags/tag5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ags" Target="../tags/tag4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3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2.xml"/><Relationship Id="rId10" Type="http://schemas.openxmlformats.org/officeDocument/2006/relationships/slideLayout" Target="../slideLayouts/slideLayout10.xml"/><Relationship Id="rId19" Type="http://schemas.openxmlformats.org/officeDocument/2006/relationships/tags" Target="../tags/tag6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FF"/>
            </a:gs>
            <a:gs pos="100000">
              <a:srgbClr val="D9D9D9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6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2020/10/16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7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8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19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 xmlns:p14="http://schemas.microsoft.com/office/powerpoint/2010/main">
    <mc:Choice Requires="p14">
      <p:transition>
        <p:cover/>
      </p:transition>
    </mc:Choice>
    <mc:Fallback xmlns="">
      <p:transition>
        <p:cover/>
      </p:transition>
    </mc:Fallback>
  </mc:AlternateConten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" Type="http://schemas.openxmlformats.org/officeDocument/2006/relationships/tags" Target="../tags/tag63.xml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tags" Target="../tags/tag7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" Target="slide1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2.xml"/><Relationship Id="rId4" Type="http://schemas.openxmlformats.org/officeDocument/2006/relationships/hyperlink" Target="../&#19978;&#35838;&#35270;&#39057;/&#23454;&#39564;2-4%20&#27604;&#36739;&#30899;&#37240;&#38048;&#19982;&#30899;&#37240;&#27682;&#38048;&#30340;&#24615;&#36136;.mp4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7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7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7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tags" Target="../tags/tag7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7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../&#19978;&#35838;&#35270;&#39057;/&#23454;&#39564;2-4%20&#27604;&#36739;&#30899;&#37240;&#38048;&#19982;&#30899;&#37240;&#27682;&#38048;&#30340;&#24615;&#36136;.mp4" TargetMode="Externa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78.xml"/><Relationship Id="rId5" Type="http://schemas.openxmlformats.org/officeDocument/2006/relationships/image" Target="../media/image13.jpeg"/><Relationship Id="rId4" Type="http://schemas.openxmlformats.org/officeDocument/2006/relationships/hyperlink" Target="&#21270;&#23398;&#23454;&#39564;&#28436;&#31034;.htm" TargetMode="Externa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7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tags" Target="../tags/tag80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tags" Target="../tags/tag8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slide" Target="slide2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../&#19978;&#35838;&#35270;&#39057;/&#23454;&#39564;2-4%20&#27604;&#36739;&#30899;&#37240;&#38048;&#19982;&#30899;&#37240;&#27682;&#38048;&#30340;&#24615;&#36136;.mp4" TargetMode="Externa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3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customXml" Target="../ink/ink2.xml"/><Relationship Id="rId3" Type="http://schemas.openxmlformats.org/officeDocument/2006/relationships/tags" Target="../tags/tag86.xml"/><Relationship Id="rId7" Type="http://schemas.openxmlformats.org/officeDocument/2006/relationships/image" Target="../media/image15.png"/><Relationship Id="rId2" Type="http://schemas.openxmlformats.org/officeDocument/2006/relationships/tags" Target="../tags/tag85.xml"/><Relationship Id="rId1" Type="http://schemas.openxmlformats.org/officeDocument/2006/relationships/tags" Target="../tags/tag84.xml"/><Relationship Id="rId6" Type="http://schemas.openxmlformats.org/officeDocument/2006/relationships/slideLayout" Target="../slideLayouts/slideLayout1.xml"/><Relationship Id="rId5" Type="http://schemas.openxmlformats.org/officeDocument/2006/relationships/video" Target="../media/media2.mp4"/><Relationship Id="rId4" Type="http://schemas.microsoft.com/office/2007/relationships/media" Target="../media/media2.mp4"/><Relationship Id="rId9" Type="http://schemas.openxmlformats.org/officeDocument/2006/relationships/image" Target="../media/image16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../&#19978;&#35838;&#35270;&#39057;/&#21315;&#20998;&#25165;&#23376;&#20399;&#24503;&#27036;_&#39640;&#28165;.mp4" TargetMode="External"/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88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89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90.xml"/><Relationship Id="rId1" Type="http://schemas.openxmlformats.org/officeDocument/2006/relationships/themeOverride" Target="../theme/themeOverride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66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4.emf"/><Relationship Id="rId4" Type="http://schemas.openxmlformats.org/officeDocument/2006/relationships/oleObject" Target="../embeddings/oleObject1.bin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tags" Target="../tags/tag6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tags" Target="../tags/tag70.xml"/><Relationship Id="rId2" Type="http://schemas.openxmlformats.org/officeDocument/2006/relationships/tags" Target="../tags/tag69.xml"/><Relationship Id="rId1" Type="http://schemas.openxmlformats.org/officeDocument/2006/relationships/tags" Target="../tags/tag68.xml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89965"/>
            <a:ext cx="9799200" cy="2570400"/>
          </a:xfrm>
        </p:spPr>
        <p:txBody>
          <a:bodyPr/>
          <a:lstStyle/>
          <a:p>
            <a:r>
              <a:rPr lang="zh-CN" altLang="zh-CN"/>
              <a:t>空白演示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zh-CN" altLang="en-US"/>
              <a:t>单击输入您的封面副标题</a:t>
            </a:r>
          </a:p>
        </p:txBody>
      </p:sp>
    </p:spTree>
    <p:custDataLst>
      <p:tags r:id="rId1"/>
    </p:custDataLst>
  </p:cSld>
  <p:clrMapOvr>
    <a:masterClrMapping/>
  </p:clrMapOvr>
  <p:transition>
    <p:cover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矩形 109569"/>
          <p:cNvSpPr/>
          <p:nvPr/>
        </p:nvSpPr>
        <p:spPr>
          <a:xfrm>
            <a:off x="2654935" y="2175510"/>
            <a:ext cx="5313045" cy="64516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en-US" altLang="zh-CN" sz="3200" b="1">
                <a:latin typeface="Times New Roman" panose="02020603050405020304" pitchFamily="18" charset="0"/>
                <a:ea typeface="新宋体" panose="02010609030101010101" pitchFamily="49" charset="-122"/>
              </a:rPr>
              <a:t>2Na</a:t>
            </a:r>
            <a:r>
              <a:rPr lang="en-US" altLang="zh-CN" sz="3200" b="1" baseline="-25000">
                <a:latin typeface="Times New Roman" panose="02020603050405020304" pitchFamily="18" charset="0"/>
                <a:ea typeface="新宋体" panose="02010609030101010101" pitchFamily="49" charset="-122"/>
              </a:rPr>
              <a:t>2</a:t>
            </a:r>
            <a:r>
              <a:rPr lang="en-US" altLang="zh-CN" sz="3200" b="1">
                <a:latin typeface="Times New Roman" panose="02020603050405020304" pitchFamily="18" charset="0"/>
                <a:ea typeface="新宋体" panose="02010609030101010101" pitchFamily="49" charset="-122"/>
              </a:rPr>
              <a:t>O</a:t>
            </a:r>
            <a:r>
              <a:rPr lang="en-US" altLang="zh-CN" sz="3200" b="1" baseline="-25000">
                <a:latin typeface="Times New Roman" panose="02020603050405020304" pitchFamily="18" charset="0"/>
                <a:ea typeface="新宋体" panose="02010609030101010101" pitchFamily="49" charset="-122"/>
              </a:rPr>
              <a:t>2</a:t>
            </a:r>
            <a:r>
              <a:rPr lang="en-US" altLang="zh-CN" sz="3200" b="1">
                <a:latin typeface="Times New Roman" panose="02020603050405020304" pitchFamily="18" charset="0"/>
                <a:ea typeface="新宋体" panose="02010609030101010101" pitchFamily="49" charset="-122"/>
              </a:rPr>
              <a:t>+2H</a:t>
            </a:r>
            <a:r>
              <a:rPr lang="en-US" altLang="zh-CN" sz="3200" b="1" baseline="-25000">
                <a:latin typeface="Times New Roman" panose="02020603050405020304" pitchFamily="18" charset="0"/>
                <a:ea typeface="新宋体" panose="02010609030101010101" pitchFamily="49" charset="-122"/>
              </a:rPr>
              <a:t>2</a:t>
            </a:r>
            <a:r>
              <a:rPr lang="en-US" altLang="zh-CN" sz="3200" b="1">
                <a:latin typeface="Times New Roman" panose="02020603050405020304" pitchFamily="18" charset="0"/>
                <a:ea typeface="新宋体" panose="02010609030101010101" pitchFamily="49" charset="-122"/>
              </a:rPr>
              <a:t>O = 4NaOH+O</a:t>
            </a:r>
            <a:r>
              <a:rPr lang="en-US" altLang="zh-CN" sz="3200" b="1" baseline="-25000">
                <a:latin typeface="Times New Roman" panose="02020603050405020304" pitchFamily="18" charset="0"/>
                <a:ea typeface="新宋体" panose="02010609030101010101" pitchFamily="49" charset="-122"/>
              </a:rPr>
              <a:t>2</a:t>
            </a:r>
            <a:r>
              <a:rPr lang="en-US" altLang="zh-CN" sz="3200" b="1">
                <a:latin typeface="Times New Roman" panose="02020603050405020304" pitchFamily="18" charset="0"/>
                <a:ea typeface="新宋体" panose="02010609030101010101" pitchFamily="49" charset="-122"/>
              </a:rPr>
              <a:t>↑</a:t>
            </a:r>
            <a:r>
              <a:rPr lang="en-US" altLang="zh-CN" sz="4000" b="1">
                <a:latin typeface="Times New Roman" panose="02020603050405020304" pitchFamily="18" charset="0"/>
                <a:ea typeface="新宋体" panose="02010609030101010101" pitchFamily="49" charset="-122"/>
              </a:rPr>
              <a:t>   </a:t>
            </a:r>
          </a:p>
        </p:txBody>
      </p:sp>
      <p:sp>
        <p:nvSpPr>
          <p:cNvPr id="109571" name="文本框 109570"/>
          <p:cNvSpPr txBox="1"/>
          <p:nvPr/>
        </p:nvSpPr>
        <p:spPr>
          <a:xfrm>
            <a:off x="4010025" y="1264920"/>
            <a:ext cx="5881688" cy="52197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b="1">
                <a:latin typeface="方正平和简体" pitchFamily="65" charset="-122"/>
                <a:ea typeface="方正平和简体" pitchFamily="65" charset="-122"/>
              </a:rPr>
              <a:t>失去</a:t>
            </a:r>
            <a:r>
              <a:rPr lang="en-US" altLang="zh-CN" sz="2800" b="1">
                <a:latin typeface="方正平和简体" pitchFamily="65" charset="-122"/>
                <a:ea typeface="方正平和简体" pitchFamily="65" charset="-122"/>
              </a:rPr>
              <a:t>2</a:t>
            </a:r>
            <a:r>
              <a:rPr lang="en-US" altLang="en-US" sz="1800" b="1">
                <a:latin typeface="Arial" panose="020B0604020202020204" pitchFamily="34" charset="0"/>
                <a:ea typeface="宋体" panose="02010600030101010101" pitchFamily="2" charset="-122"/>
              </a:rPr>
              <a:t>×</a:t>
            </a:r>
            <a:r>
              <a:rPr lang="en-US" altLang="zh-CN" sz="2800" b="1">
                <a:latin typeface="方正平和简体" pitchFamily="65" charset="-122"/>
                <a:ea typeface="方正平和简体" pitchFamily="65" charset="-122"/>
              </a:rPr>
              <a:t>e</a:t>
            </a:r>
            <a:r>
              <a:rPr lang="en-US" altLang="zh-CN" sz="2800" b="1" baseline="30000">
                <a:latin typeface="方正平和简体" pitchFamily="65" charset="-122"/>
                <a:ea typeface="方正平和简体" pitchFamily="65" charset="-122"/>
              </a:rPr>
              <a:t>-</a:t>
            </a:r>
            <a:endParaRPr lang="zh-CN" altLang="en-US" sz="2800" b="1" dirty="0">
              <a:latin typeface="方正平和简体" pitchFamily="65" charset="-122"/>
              <a:ea typeface="方正平和简体" pitchFamily="65" charset="-122"/>
            </a:endParaRPr>
          </a:p>
        </p:txBody>
      </p:sp>
      <p:grpSp>
        <p:nvGrpSpPr>
          <p:cNvPr id="109572" name="组合 109571"/>
          <p:cNvGrpSpPr/>
          <p:nvPr/>
        </p:nvGrpSpPr>
        <p:grpSpPr>
          <a:xfrm>
            <a:off x="3752850" y="1786890"/>
            <a:ext cx="3581400" cy="304800"/>
            <a:chOff x="528" y="624"/>
            <a:chExt cx="2352" cy="240"/>
          </a:xfrm>
        </p:grpSpPr>
        <p:sp>
          <p:nvSpPr>
            <p:cNvPr id="11268" name="直接连接符 109572"/>
            <p:cNvSpPr/>
            <p:nvPr/>
          </p:nvSpPr>
          <p:spPr>
            <a:xfrm>
              <a:off x="528" y="624"/>
              <a:ext cx="0" cy="192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1269" name="直接连接符 109573"/>
            <p:cNvSpPr/>
            <p:nvPr/>
          </p:nvSpPr>
          <p:spPr>
            <a:xfrm>
              <a:off x="2880" y="624"/>
              <a:ext cx="0" cy="240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</p:spPr>
        </p:sp>
        <p:sp>
          <p:nvSpPr>
            <p:cNvPr id="11270" name="直接连接符 109574"/>
            <p:cNvSpPr/>
            <p:nvPr/>
          </p:nvSpPr>
          <p:spPr>
            <a:xfrm>
              <a:off x="528" y="624"/>
              <a:ext cx="2352" cy="0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109576" name="文本框 109575"/>
          <p:cNvSpPr txBox="1"/>
          <p:nvPr/>
        </p:nvSpPr>
        <p:spPr>
          <a:xfrm>
            <a:off x="4131310" y="3168015"/>
            <a:ext cx="5638800" cy="52197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b="1">
                <a:latin typeface="方正平和简体" pitchFamily="65" charset="-122"/>
                <a:ea typeface="方正平和简体" pitchFamily="65" charset="-122"/>
              </a:rPr>
              <a:t>得到</a:t>
            </a:r>
            <a:r>
              <a:rPr lang="en-US" altLang="zh-CN" sz="2800" b="1">
                <a:latin typeface="方正平和简体" pitchFamily="65" charset="-122"/>
                <a:ea typeface="方正平和简体" pitchFamily="65" charset="-122"/>
              </a:rPr>
              <a:t>2</a:t>
            </a:r>
            <a:r>
              <a:rPr lang="en-US" altLang="en-US" sz="1800" b="1">
                <a:latin typeface="Arial" panose="020B0604020202020204" pitchFamily="34" charset="0"/>
                <a:ea typeface="宋体" panose="02010600030101010101" pitchFamily="2" charset="-122"/>
              </a:rPr>
              <a:t>×</a:t>
            </a:r>
            <a:r>
              <a:rPr lang="en-US" altLang="zh-CN" sz="2800" b="1">
                <a:latin typeface="方正平和简体" pitchFamily="65" charset="-122"/>
                <a:ea typeface="方正平和简体" pitchFamily="65" charset="-122"/>
              </a:rPr>
              <a:t>e-</a:t>
            </a:r>
            <a:endParaRPr lang="zh-CN" altLang="en-US" sz="2800" b="1">
              <a:latin typeface="方正平和简体" pitchFamily="65" charset="-122"/>
              <a:ea typeface="方正平和简体" pitchFamily="65" charset="-122"/>
            </a:endParaRPr>
          </a:p>
        </p:txBody>
      </p:sp>
      <p:grpSp>
        <p:nvGrpSpPr>
          <p:cNvPr id="109577" name="组合 109576"/>
          <p:cNvGrpSpPr/>
          <p:nvPr/>
        </p:nvGrpSpPr>
        <p:grpSpPr>
          <a:xfrm>
            <a:off x="3752850" y="2757488"/>
            <a:ext cx="2698750" cy="366712"/>
            <a:chOff x="1488" y="2601"/>
            <a:chExt cx="1700" cy="231"/>
          </a:xfrm>
        </p:grpSpPr>
        <p:sp>
          <p:nvSpPr>
            <p:cNvPr id="11273" name="直接连接符 109577"/>
            <p:cNvSpPr/>
            <p:nvPr/>
          </p:nvSpPr>
          <p:spPr>
            <a:xfrm>
              <a:off x="1488" y="2670"/>
              <a:ext cx="0" cy="162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1274" name="直接连接符 109578"/>
            <p:cNvSpPr/>
            <p:nvPr/>
          </p:nvSpPr>
          <p:spPr>
            <a:xfrm flipV="1">
              <a:off x="3183" y="2601"/>
              <a:ext cx="0" cy="227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</p:spPr>
        </p:sp>
        <p:sp>
          <p:nvSpPr>
            <p:cNvPr id="11275" name="直接连接符 109579"/>
            <p:cNvSpPr/>
            <p:nvPr/>
          </p:nvSpPr>
          <p:spPr>
            <a:xfrm>
              <a:off x="1488" y="2832"/>
              <a:ext cx="1700" cy="0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109581" name="文本框 109580"/>
          <p:cNvSpPr txBox="1"/>
          <p:nvPr/>
        </p:nvSpPr>
        <p:spPr>
          <a:xfrm>
            <a:off x="3148330" y="1953260"/>
            <a:ext cx="6858000" cy="4603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ea typeface="新宋体" panose="02010609030101010101" pitchFamily="49" charset="-122"/>
              </a:rPr>
              <a:t>    </a:t>
            </a:r>
            <a:r>
              <a:rPr lang="en-US" altLang="zh-CN" sz="2400" b="1">
                <a:solidFill>
                  <a:srgbClr val="FF0000"/>
                </a:solidFill>
                <a:latin typeface="Times New Roman" panose="02020603050405020304" pitchFamily="18" charset="0"/>
                <a:ea typeface="新宋体" panose="02010609030101010101" pitchFamily="49" charset="-122"/>
              </a:rPr>
              <a:t>-1                                 -2          0</a:t>
            </a:r>
          </a:p>
        </p:txBody>
      </p:sp>
      <p:sp>
        <p:nvSpPr>
          <p:cNvPr id="109582" name="文本框 109581"/>
          <p:cNvSpPr txBox="1"/>
          <p:nvPr/>
        </p:nvSpPr>
        <p:spPr>
          <a:xfrm>
            <a:off x="1600200" y="4012565"/>
            <a:ext cx="8991600" cy="1814830"/>
          </a:xfrm>
          <a:prstGeom prst="rect">
            <a:avLst/>
          </a:prstGeom>
          <a:solidFill>
            <a:srgbClr val="66FFFF"/>
          </a:solidFill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>
                <a:schemeClr val="bg1"/>
              </a:buClr>
            </a:pPr>
            <a:r>
              <a:rPr lang="zh-CN" altLang="en-US" sz="3200" b="1" noProof="1">
                <a:latin typeface="楷体_GB2312" panose="02010609030101010101" pitchFamily="49" charset="-122"/>
                <a:ea typeface="楷体_GB2312" panose="02010609030101010101" pitchFamily="49" charset="-122"/>
                <a:cs typeface="+mn-cs"/>
              </a:rPr>
              <a:t> </a:t>
            </a:r>
            <a:r>
              <a:rPr lang="en-US" altLang="zh-CN" sz="3200" b="1" noProof="1">
                <a:latin typeface="Times New Roman" panose="02020603050405020304" pitchFamily="18" charset="0"/>
                <a:ea typeface="方正毡笔黑简体" pitchFamily="65" charset="-122"/>
                <a:cs typeface="+mn-cs"/>
              </a:rPr>
              <a:t>Na</a:t>
            </a:r>
            <a:r>
              <a:rPr lang="en-US" altLang="zh-CN" sz="3200" b="1" baseline="-25000" noProof="1">
                <a:latin typeface="Times New Roman" panose="02020603050405020304" pitchFamily="18" charset="0"/>
                <a:ea typeface="方正毡笔黑简体" pitchFamily="65" charset="-122"/>
                <a:cs typeface="+mn-cs"/>
              </a:rPr>
              <a:t>2</a:t>
            </a:r>
            <a:r>
              <a:rPr lang="en-US" altLang="zh-CN" sz="3200" b="1" noProof="1">
                <a:latin typeface="Times New Roman" panose="02020603050405020304" pitchFamily="18" charset="0"/>
                <a:ea typeface="方正毡笔黑简体" pitchFamily="65" charset="-122"/>
                <a:cs typeface="+mn-cs"/>
              </a:rPr>
              <a:t>O</a:t>
            </a:r>
            <a:r>
              <a:rPr lang="en-US" altLang="zh-CN" sz="3200" b="1" baseline="-25000" noProof="1">
                <a:latin typeface="Times New Roman" panose="02020603050405020304" pitchFamily="18" charset="0"/>
                <a:ea typeface="方正毡笔黑简体" pitchFamily="65" charset="-122"/>
                <a:cs typeface="+mn-cs"/>
              </a:rPr>
              <a:t>2</a:t>
            </a:r>
            <a:r>
              <a:rPr lang="zh-CN" altLang="en-US" sz="3200" b="1" noProof="1">
                <a:latin typeface="方正毡笔黑简体" pitchFamily="65" charset="-122"/>
                <a:ea typeface="方正毡笔黑简体" pitchFamily="65" charset="-122"/>
                <a:cs typeface="+mn-cs"/>
              </a:rPr>
              <a:t>既是氧化剂又是还原剂，</a:t>
            </a:r>
            <a:r>
              <a:rPr lang="zh-CN" altLang="en-US" sz="3200" b="1" dirty="0">
                <a:latin typeface="方正毡笔黑简体" pitchFamily="65" charset="-122"/>
                <a:ea typeface="方正毡笔黑简体" pitchFamily="65" charset="-122"/>
                <a:sym typeface="+mn-ea"/>
              </a:rPr>
              <a:t>反应转移电子数为2e-。</a:t>
            </a:r>
            <a:r>
              <a:rPr lang="en-US" altLang="zh-CN" sz="3200" b="1" noProof="1">
                <a:latin typeface="Times New Roman" panose="02020603050405020304" pitchFamily="18" charset="0"/>
                <a:ea typeface="方正毡笔黑简体" pitchFamily="65" charset="-122"/>
                <a:cs typeface="+mn-cs"/>
              </a:rPr>
              <a:t>O</a:t>
            </a:r>
            <a:r>
              <a:rPr lang="en-US" altLang="zh-CN" sz="3200" b="1" baseline="-25000" noProof="1">
                <a:latin typeface="Times New Roman" panose="02020603050405020304" pitchFamily="18" charset="0"/>
                <a:ea typeface="方正毡笔黑简体" pitchFamily="65" charset="-122"/>
                <a:cs typeface="+mn-cs"/>
              </a:rPr>
              <a:t>2</a:t>
            </a:r>
            <a:r>
              <a:rPr lang="en-US" altLang="zh-CN" sz="3200" b="1" noProof="1">
                <a:latin typeface="Times New Roman" panose="02020603050405020304" pitchFamily="18" charset="0"/>
                <a:ea typeface="方正毡笔黑简体" pitchFamily="65" charset="-122"/>
                <a:cs typeface="+mn-cs"/>
              </a:rPr>
              <a:t> </a:t>
            </a:r>
            <a:r>
              <a:rPr lang="zh-CN" altLang="en-US" sz="3200" b="1" noProof="1">
                <a:latin typeface="方正毡笔黑简体" pitchFamily="65" charset="-122"/>
                <a:ea typeface="方正毡笔黑简体" pitchFamily="65" charset="-122"/>
                <a:cs typeface="+mn-cs"/>
              </a:rPr>
              <a:t>是氧化产物，</a:t>
            </a:r>
            <a:r>
              <a:rPr lang="en-US" altLang="zh-CN" sz="3200" b="1" noProof="1">
                <a:latin typeface="Times New Roman" panose="02020603050405020304" pitchFamily="18" charset="0"/>
                <a:ea typeface="方正毡笔黑简体" pitchFamily="65" charset="-122"/>
                <a:cs typeface="+mn-cs"/>
              </a:rPr>
              <a:t>NaOH</a:t>
            </a:r>
            <a:r>
              <a:rPr lang="zh-CN" altLang="en-US" sz="3200" b="1" noProof="1">
                <a:latin typeface="方正毡笔黑简体" pitchFamily="65" charset="-122"/>
                <a:ea typeface="方正毡笔黑简体" pitchFamily="65" charset="-122"/>
                <a:cs typeface="+mn-cs"/>
              </a:rPr>
              <a:t>是还原产物。</a:t>
            </a:r>
            <a:endParaRPr lang="zh-CN" altLang="en-US" sz="4000" b="1" noProof="1">
              <a:latin typeface="方正毡笔黑简体" pitchFamily="65" charset="-122"/>
              <a:ea typeface="方正毡笔黑简体" pitchFamily="65" charset="-122"/>
            </a:endParaRPr>
          </a:p>
          <a:p>
            <a:pPr>
              <a:spcBef>
                <a:spcPct val="50000"/>
              </a:spcBef>
              <a:buClr>
                <a:schemeClr val="bg1"/>
              </a:buClr>
            </a:pPr>
            <a:r>
              <a:rPr lang="zh-CN" altLang="en-US" sz="3200" b="1" noProof="1">
                <a:latin typeface="Times New Roman" panose="02020603050405020304" pitchFamily="18" charset="0"/>
                <a:ea typeface="新宋体" panose="02010609030101010101" pitchFamily="49" charset="-122"/>
                <a:cs typeface="+mn-cs"/>
              </a:rPr>
              <a:t>       </a:t>
            </a:r>
            <a:r>
              <a:rPr lang="zh-CN" altLang="en-US" sz="3200" b="1" noProof="1">
                <a:effectLst>
                  <a:outerShdw blurRad="38100" dist="38100" dir="2700000">
                    <a:srgbClr val="FFFFFF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用途：可做漂白剂 （漂白性）</a:t>
            </a:r>
            <a:endParaRPr lang="zh-CN" altLang="en-US" sz="3200" b="1" noProof="1">
              <a:effectLst>
                <a:outerShdw blurRad="38100" dist="38100" dir="2700000">
                  <a:srgbClr val="FFFFFF"/>
                </a:outerShdw>
              </a:effectLst>
              <a:ea typeface="宋体" panose="02010600030101010101" pitchFamily="2" charset="-122"/>
            </a:endParaRPr>
          </a:p>
        </p:txBody>
      </p:sp>
      <p:sp>
        <p:nvSpPr>
          <p:cNvPr id="11279" name="矩形 109584"/>
          <p:cNvSpPr/>
          <p:nvPr/>
        </p:nvSpPr>
        <p:spPr>
          <a:xfrm>
            <a:off x="933450" y="345440"/>
            <a:ext cx="9542780" cy="1061085"/>
          </a:xfrm>
          <a:prstGeom prst="rect">
            <a:avLst/>
          </a:prstGeom>
          <a:noFill/>
          <a:ln w="9525">
            <a:noFill/>
          </a:ln>
        </p:spPr>
        <p:txBody>
          <a:bodyPr lIns="84644" tIns="42323" rIns="84644" bIns="42323" anchor="ctr"/>
          <a:lstStyle/>
          <a:p>
            <a:pPr>
              <a:lnSpc>
                <a:spcPct val="140000"/>
              </a:lnSpc>
            </a:pPr>
            <a:r>
              <a:rPr 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根据上面的分析和判断，写出过氧化钠与水反应的方程式，利用</a:t>
            </a:r>
            <a:r>
              <a:rPr 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双线桥表示电子的转移</a:t>
            </a:r>
            <a:endParaRPr lang="zh-CN" sz="24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endParaRPr lang="zh-CN" altLang="en-US" sz="2400" b="1" dirty="0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1282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221663" y="6326188"/>
            <a:ext cx="2411412" cy="476250"/>
          </a:xfrm>
        </p:spPr>
        <p:txBody>
          <a:bodyPr lIns="84644" tIns="42323" rIns="84644" bIns="42323" anchor="b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5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2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5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2" charset="-122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5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2" charset="-122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5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2" charset="-122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5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2" charset="-122"/>
                <a:cs typeface="+mn-cs"/>
              </a:defRPr>
            </a:lvl5pPr>
          </a:lstStyle>
          <a:p>
            <a:pPr lvl="0" indent="0" algn="r" defTabSz="481330"/>
            <a:fld id="{9A0DB2DC-4C9A-4742-B13C-FB6460FD3503}" type="slidenum">
              <a:rPr lang="zh-CN" altLang="en-US" sz="1300" dirty="0">
                <a:solidFill>
                  <a:schemeClr val="tx2"/>
                </a:solidFill>
                <a:ea typeface="宋体" panose="02010600030101010101" pitchFamily="2" charset="-122"/>
              </a:rPr>
              <a:t>10</a:t>
            </a:fld>
            <a:endParaRPr lang="zh-CN" altLang="en-US" sz="1300" dirty="0">
              <a:solidFill>
                <a:schemeClr val="tx2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095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6" dur="500"/>
                                        <p:tgtEl>
                                          <p:spTgt spid="1095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4" presetClass="entr" presetSubtype="0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95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95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95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95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95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1095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9570" grpId="0"/>
      <p:bldP spid="109571" grpId="0"/>
      <p:bldP spid="109576" grpId="0"/>
      <p:bldP spid="109581" grpId="0"/>
      <p:bldP spid="109582" grpId="0" bldLvl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过氧化钠与二氧化碳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11630" y="1143635"/>
            <a:ext cx="8706485" cy="521970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949960" y="508000"/>
            <a:ext cx="326898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2400" spc="150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②与二氧化碳的反应</a:t>
            </a:r>
            <a:endParaRPr lang="zh-CN" altLang="en-US" sz="2400" spc="150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" name="爆炸形 1 4"/>
          <p:cNvSpPr/>
          <p:nvPr/>
        </p:nvSpPr>
        <p:spPr>
          <a:xfrm>
            <a:off x="5627370" y="254000"/>
            <a:ext cx="5572125" cy="3571240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6908800" y="1380490"/>
            <a:ext cx="3009265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>
                <a:solidFill>
                  <a:schemeClr val="bg1"/>
                </a:solidFill>
              </a:rPr>
              <a:t>放热 ，有氧气产生</a:t>
            </a:r>
          </a:p>
        </p:txBody>
      </p:sp>
    </p:spTree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17" fill="hold" display="1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5" grpId="1" animBg="1"/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矩形 110593"/>
          <p:cNvSpPr/>
          <p:nvPr/>
        </p:nvSpPr>
        <p:spPr>
          <a:xfrm>
            <a:off x="2209800" y="2289175"/>
            <a:ext cx="6487160" cy="64516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en-US" altLang="zh-CN" sz="4000" b="1">
                <a:solidFill>
                  <a:srgbClr val="CC0000"/>
                </a:solidFill>
                <a:latin typeface="Times New Roman" panose="02020603050405020304" pitchFamily="18" charset="0"/>
                <a:ea typeface="新宋体" panose="02010609030101010101" pitchFamily="49" charset="-122"/>
              </a:rPr>
              <a:t>2Na</a:t>
            </a:r>
            <a:r>
              <a:rPr lang="en-US" altLang="zh-CN" sz="4000" b="1" baseline="-25000">
                <a:solidFill>
                  <a:srgbClr val="CC0000"/>
                </a:solidFill>
                <a:latin typeface="Times New Roman" panose="02020603050405020304" pitchFamily="18" charset="0"/>
                <a:ea typeface="新宋体" panose="02010609030101010101" pitchFamily="49" charset="-122"/>
              </a:rPr>
              <a:t>2</a:t>
            </a:r>
            <a:r>
              <a:rPr lang="en-US" altLang="zh-CN" sz="4000" b="1">
                <a:solidFill>
                  <a:srgbClr val="CC0000"/>
                </a:solidFill>
                <a:latin typeface="Times New Roman" panose="02020603050405020304" pitchFamily="18" charset="0"/>
                <a:ea typeface="新宋体" panose="02010609030101010101" pitchFamily="49" charset="-122"/>
              </a:rPr>
              <a:t>O</a:t>
            </a:r>
            <a:r>
              <a:rPr lang="en-US" altLang="zh-CN" sz="4000" b="1" baseline="-25000">
                <a:solidFill>
                  <a:srgbClr val="CC0000"/>
                </a:solidFill>
                <a:latin typeface="Times New Roman" panose="02020603050405020304" pitchFamily="18" charset="0"/>
                <a:ea typeface="新宋体" panose="02010609030101010101" pitchFamily="49" charset="-122"/>
              </a:rPr>
              <a:t>2</a:t>
            </a:r>
            <a:r>
              <a:rPr lang="en-US" altLang="zh-CN" sz="4000" b="1">
                <a:solidFill>
                  <a:srgbClr val="CC0000"/>
                </a:solidFill>
                <a:latin typeface="Times New Roman" panose="02020603050405020304" pitchFamily="18" charset="0"/>
                <a:ea typeface="新宋体" panose="02010609030101010101" pitchFamily="49" charset="-122"/>
              </a:rPr>
              <a:t>+2CO</a:t>
            </a:r>
            <a:r>
              <a:rPr lang="en-US" altLang="zh-CN" sz="4000" b="1" baseline="-25000">
                <a:solidFill>
                  <a:srgbClr val="CC0000"/>
                </a:solidFill>
                <a:latin typeface="Times New Roman" panose="02020603050405020304" pitchFamily="18" charset="0"/>
                <a:ea typeface="新宋体" panose="02010609030101010101" pitchFamily="49" charset="-122"/>
              </a:rPr>
              <a:t>2</a:t>
            </a:r>
            <a:r>
              <a:rPr lang="en-US" altLang="zh-CN" sz="4000" b="1">
                <a:solidFill>
                  <a:srgbClr val="CC0000"/>
                </a:solidFill>
                <a:latin typeface="Times New Roman" panose="02020603050405020304" pitchFamily="18" charset="0"/>
                <a:ea typeface="新宋体" panose="02010609030101010101" pitchFamily="49" charset="-122"/>
              </a:rPr>
              <a:t>=2Na</a:t>
            </a:r>
            <a:r>
              <a:rPr lang="en-US" altLang="zh-CN" sz="4000" b="1" baseline="-25000">
                <a:solidFill>
                  <a:srgbClr val="CC0000"/>
                </a:solidFill>
                <a:latin typeface="Times New Roman" panose="02020603050405020304" pitchFamily="18" charset="0"/>
                <a:ea typeface="新宋体" panose="02010609030101010101" pitchFamily="49" charset="-122"/>
              </a:rPr>
              <a:t>2</a:t>
            </a:r>
            <a:r>
              <a:rPr lang="en-US" altLang="zh-CN" sz="4000" b="1">
                <a:solidFill>
                  <a:srgbClr val="CC0000"/>
                </a:solidFill>
                <a:latin typeface="Times New Roman" panose="02020603050405020304" pitchFamily="18" charset="0"/>
                <a:ea typeface="新宋体" panose="02010609030101010101" pitchFamily="49" charset="-122"/>
              </a:rPr>
              <a:t>CO</a:t>
            </a:r>
            <a:r>
              <a:rPr lang="en-US" altLang="zh-CN" sz="4000" b="1" baseline="-25000">
                <a:solidFill>
                  <a:srgbClr val="CC0000"/>
                </a:solidFill>
                <a:latin typeface="Times New Roman" panose="02020603050405020304" pitchFamily="18" charset="0"/>
                <a:ea typeface="新宋体" panose="02010609030101010101" pitchFamily="49" charset="-122"/>
              </a:rPr>
              <a:t>3</a:t>
            </a:r>
            <a:r>
              <a:rPr lang="en-US" altLang="zh-CN" sz="4000" b="1">
                <a:solidFill>
                  <a:srgbClr val="CC0000"/>
                </a:solidFill>
                <a:latin typeface="Times New Roman" panose="02020603050405020304" pitchFamily="18" charset="0"/>
                <a:ea typeface="新宋体" panose="02010609030101010101" pitchFamily="49" charset="-122"/>
              </a:rPr>
              <a:t> +O</a:t>
            </a:r>
            <a:r>
              <a:rPr lang="en-US" altLang="zh-CN" sz="4000" b="1" baseline="-25000">
                <a:solidFill>
                  <a:srgbClr val="CC0000"/>
                </a:solidFill>
                <a:latin typeface="Times New Roman" panose="02020603050405020304" pitchFamily="18" charset="0"/>
                <a:ea typeface="新宋体" panose="02010609030101010101" pitchFamily="49" charset="-122"/>
              </a:rPr>
              <a:t>2</a:t>
            </a:r>
          </a:p>
        </p:txBody>
      </p:sp>
      <p:sp>
        <p:nvSpPr>
          <p:cNvPr id="110595" name="文本框 110594"/>
          <p:cNvSpPr txBox="1"/>
          <p:nvPr/>
        </p:nvSpPr>
        <p:spPr>
          <a:xfrm>
            <a:off x="3958590" y="1214755"/>
            <a:ext cx="5867400" cy="52197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b="1" dirty="0">
                <a:latin typeface="方正平和简体" pitchFamily="65" charset="-122"/>
                <a:ea typeface="方正平和简体" pitchFamily="65" charset="-122"/>
              </a:rPr>
              <a:t>失去2×e-</a:t>
            </a:r>
            <a:endParaRPr lang="zh-CN" altLang="en-US" sz="3200" b="1" dirty="0">
              <a:solidFill>
                <a:srgbClr val="008000"/>
              </a:solidFill>
              <a:latin typeface="方正平和简体" pitchFamily="65" charset="-122"/>
              <a:ea typeface="方正平和简体" pitchFamily="65" charset="-122"/>
            </a:endParaRPr>
          </a:p>
        </p:txBody>
      </p:sp>
      <p:grpSp>
        <p:nvGrpSpPr>
          <p:cNvPr id="110596" name="组合 110595"/>
          <p:cNvGrpSpPr/>
          <p:nvPr/>
        </p:nvGrpSpPr>
        <p:grpSpPr>
          <a:xfrm>
            <a:off x="3503613" y="1736725"/>
            <a:ext cx="4800600" cy="457200"/>
            <a:chOff x="528" y="624"/>
            <a:chExt cx="2352" cy="240"/>
          </a:xfrm>
        </p:grpSpPr>
        <p:sp>
          <p:nvSpPr>
            <p:cNvPr id="12292" name="直接连接符 110596"/>
            <p:cNvSpPr/>
            <p:nvPr/>
          </p:nvSpPr>
          <p:spPr>
            <a:xfrm>
              <a:off x="528" y="624"/>
              <a:ext cx="0" cy="192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2293" name="直接连接符 110597"/>
            <p:cNvSpPr/>
            <p:nvPr/>
          </p:nvSpPr>
          <p:spPr>
            <a:xfrm>
              <a:off x="2880" y="624"/>
              <a:ext cx="0" cy="240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</p:spPr>
        </p:sp>
        <p:sp>
          <p:nvSpPr>
            <p:cNvPr id="12294" name="直接连接符 110598"/>
            <p:cNvSpPr/>
            <p:nvPr/>
          </p:nvSpPr>
          <p:spPr>
            <a:xfrm>
              <a:off x="528" y="624"/>
              <a:ext cx="2352" cy="0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110600" name="文本框 110599"/>
          <p:cNvSpPr txBox="1"/>
          <p:nvPr/>
        </p:nvSpPr>
        <p:spPr>
          <a:xfrm>
            <a:off x="3958590" y="3384550"/>
            <a:ext cx="6172200" cy="52197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b="1" dirty="0">
                <a:latin typeface="方正平和简体" pitchFamily="65" charset="-122"/>
                <a:ea typeface="方正平和简体" pitchFamily="65" charset="-122"/>
              </a:rPr>
              <a:t>得到2×e- </a:t>
            </a:r>
          </a:p>
        </p:txBody>
      </p:sp>
      <p:grpSp>
        <p:nvGrpSpPr>
          <p:cNvPr id="110601" name="组合 110600"/>
          <p:cNvGrpSpPr/>
          <p:nvPr/>
        </p:nvGrpSpPr>
        <p:grpSpPr>
          <a:xfrm>
            <a:off x="3657600" y="2819400"/>
            <a:ext cx="3657600" cy="565150"/>
            <a:chOff x="1200" y="1660"/>
            <a:chExt cx="2688" cy="356"/>
          </a:xfrm>
        </p:grpSpPr>
        <p:sp>
          <p:nvSpPr>
            <p:cNvPr id="12297" name="直接连接符 110601"/>
            <p:cNvSpPr/>
            <p:nvPr/>
          </p:nvSpPr>
          <p:spPr>
            <a:xfrm>
              <a:off x="1200" y="1776"/>
              <a:ext cx="0" cy="240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2298" name="直接连接符 110602"/>
            <p:cNvSpPr/>
            <p:nvPr/>
          </p:nvSpPr>
          <p:spPr>
            <a:xfrm flipV="1">
              <a:off x="3888" y="1660"/>
              <a:ext cx="0" cy="336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</p:spPr>
        </p:sp>
        <p:sp>
          <p:nvSpPr>
            <p:cNvPr id="12299" name="直接连接符 110603"/>
            <p:cNvSpPr/>
            <p:nvPr/>
          </p:nvSpPr>
          <p:spPr>
            <a:xfrm>
              <a:off x="1200" y="2016"/>
              <a:ext cx="2688" cy="0"/>
            </a:xfrm>
            <a:prstGeom prst="line">
              <a:avLst/>
            </a:prstGeom>
            <a:ln w="57150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110605" name="文本框 110604"/>
          <p:cNvSpPr txBox="1"/>
          <p:nvPr/>
        </p:nvSpPr>
        <p:spPr>
          <a:xfrm>
            <a:off x="2514600" y="1981200"/>
            <a:ext cx="8153400" cy="52197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b="1" dirty="0">
                <a:solidFill>
                  <a:srgbClr val="FF0000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    </a:t>
            </a:r>
            <a:r>
              <a:rPr lang="en-US" altLang="zh-CN" sz="2800">
                <a:solidFill>
                  <a:srgbClr val="000099"/>
                </a:solidFill>
                <a:latin typeface="方正综艺简体" pitchFamily="2" charset="-122"/>
                <a:ea typeface="方正综艺简体" pitchFamily="2" charset="-122"/>
              </a:rPr>
              <a:t>-1</a:t>
            </a:r>
            <a:r>
              <a:rPr lang="en-US" altLang="zh-CN" sz="2800" b="1">
                <a:solidFill>
                  <a:srgbClr val="000099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                   </a:t>
            </a:r>
            <a:r>
              <a:rPr lang="en-US" altLang="zh-CN" sz="2800" b="1">
                <a:solidFill>
                  <a:srgbClr val="000099"/>
                </a:solidFill>
                <a:latin typeface="经典趣体简" pitchFamily="49" charset="-122"/>
                <a:ea typeface="经典趣体简" pitchFamily="49" charset="-122"/>
              </a:rPr>
              <a:t>-2</a:t>
            </a:r>
            <a:r>
              <a:rPr lang="en-US" altLang="zh-CN" sz="2800" b="1">
                <a:solidFill>
                  <a:srgbClr val="FF0000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    </a:t>
            </a:r>
            <a:r>
              <a:rPr lang="en-US" altLang="zh-CN" sz="2800" b="1">
                <a:solidFill>
                  <a:srgbClr val="000099"/>
                </a:solidFill>
                <a:latin typeface="经典趣体简" pitchFamily="49" charset="-122"/>
                <a:ea typeface="经典趣体简" pitchFamily="49" charset="-122"/>
              </a:rPr>
              <a:t>0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1115695" y="459105"/>
            <a:ext cx="8717280" cy="60769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>
              <a:lnSpc>
                <a:spcPct val="140000"/>
              </a:lnSpc>
            </a:pPr>
            <a:r>
              <a:rPr 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过氧化钠与二氧化碳反应的方程式，利用双线桥表示电子的转移</a:t>
            </a:r>
            <a:endParaRPr 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9582" name="文本框 109581"/>
          <p:cNvSpPr txBox="1"/>
          <p:nvPr/>
        </p:nvSpPr>
        <p:spPr>
          <a:xfrm>
            <a:off x="1600200" y="4425315"/>
            <a:ext cx="8991600" cy="1814830"/>
          </a:xfrm>
          <a:prstGeom prst="rect">
            <a:avLst/>
          </a:prstGeom>
          <a:solidFill>
            <a:srgbClr val="66FFFF"/>
          </a:solidFill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>
                <a:schemeClr val="bg1"/>
              </a:buClr>
            </a:pPr>
            <a:r>
              <a:rPr lang="zh-CN" altLang="en-US" sz="3200" b="1" noProof="1">
                <a:latin typeface="楷体_GB2312" panose="02010609030101010101" pitchFamily="49" charset="-122"/>
                <a:ea typeface="楷体_GB2312" panose="02010609030101010101" pitchFamily="49" charset="-122"/>
                <a:cs typeface="+mn-cs"/>
              </a:rPr>
              <a:t> </a:t>
            </a:r>
            <a:r>
              <a:rPr lang="en-US" altLang="zh-CN" sz="3200" b="1" noProof="1">
                <a:latin typeface="Times New Roman" panose="02020603050405020304" pitchFamily="18" charset="0"/>
                <a:ea typeface="方正毡笔黑简体" pitchFamily="65" charset="-122"/>
                <a:cs typeface="+mn-cs"/>
              </a:rPr>
              <a:t>Na</a:t>
            </a:r>
            <a:r>
              <a:rPr lang="en-US" altLang="zh-CN" sz="3200" b="1" baseline="-25000" noProof="1">
                <a:latin typeface="Times New Roman" panose="02020603050405020304" pitchFamily="18" charset="0"/>
                <a:ea typeface="方正毡笔黑简体" pitchFamily="65" charset="-122"/>
                <a:cs typeface="+mn-cs"/>
              </a:rPr>
              <a:t>2</a:t>
            </a:r>
            <a:r>
              <a:rPr lang="en-US" altLang="zh-CN" sz="3200" b="1" noProof="1">
                <a:latin typeface="Times New Roman" panose="02020603050405020304" pitchFamily="18" charset="0"/>
                <a:ea typeface="方正毡笔黑简体" pitchFamily="65" charset="-122"/>
                <a:cs typeface="+mn-cs"/>
              </a:rPr>
              <a:t>O</a:t>
            </a:r>
            <a:r>
              <a:rPr lang="en-US" altLang="zh-CN" sz="3200" b="1" baseline="-25000" noProof="1">
                <a:latin typeface="Times New Roman" panose="02020603050405020304" pitchFamily="18" charset="0"/>
                <a:ea typeface="方正毡笔黑简体" pitchFamily="65" charset="-122"/>
                <a:cs typeface="+mn-cs"/>
              </a:rPr>
              <a:t>2</a:t>
            </a:r>
            <a:r>
              <a:rPr lang="zh-CN" altLang="en-US" sz="3200" b="1" noProof="1">
                <a:latin typeface="方正毡笔黑简体" pitchFamily="65" charset="-122"/>
                <a:ea typeface="方正毡笔黑简体" pitchFamily="65" charset="-122"/>
                <a:cs typeface="+mn-cs"/>
              </a:rPr>
              <a:t>既是氧化剂又是还原剂，</a:t>
            </a:r>
            <a:r>
              <a:rPr lang="zh-CN" altLang="en-US" sz="3200" b="1" dirty="0">
                <a:latin typeface="方正毡笔黑简体" pitchFamily="65" charset="-122"/>
                <a:ea typeface="方正毡笔黑简体" pitchFamily="65" charset="-122"/>
                <a:sym typeface="+mn-ea"/>
              </a:rPr>
              <a:t>反应转移电子数为2e-。</a:t>
            </a:r>
            <a:r>
              <a:rPr lang="en-US" altLang="zh-CN" sz="3200" b="1" noProof="1">
                <a:latin typeface="Times New Roman" panose="02020603050405020304" pitchFamily="18" charset="0"/>
                <a:ea typeface="方正毡笔黑简体" pitchFamily="65" charset="-122"/>
                <a:cs typeface="+mn-cs"/>
              </a:rPr>
              <a:t>O</a:t>
            </a:r>
            <a:r>
              <a:rPr lang="en-US" altLang="zh-CN" sz="3200" b="1" baseline="-25000" noProof="1">
                <a:latin typeface="Times New Roman" panose="02020603050405020304" pitchFamily="18" charset="0"/>
                <a:ea typeface="方正毡笔黑简体" pitchFamily="65" charset="-122"/>
                <a:cs typeface="+mn-cs"/>
              </a:rPr>
              <a:t>2</a:t>
            </a:r>
            <a:r>
              <a:rPr lang="en-US" altLang="zh-CN" sz="3200" b="1" noProof="1">
                <a:latin typeface="Times New Roman" panose="02020603050405020304" pitchFamily="18" charset="0"/>
                <a:ea typeface="方正毡笔黑简体" pitchFamily="65" charset="-122"/>
                <a:cs typeface="+mn-cs"/>
              </a:rPr>
              <a:t> </a:t>
            </a:r>
            <a:r>
              <a:rPr lang="zh-CN" altLang="en-US" sz="3200" b="1" noProof="1">
                <a:latin typeface="方正毡笔黑简体" pitchFamily="65" charset="-122"/>
                <a:ea typeface="方正毡笔黑简体" pitchFamily="65" charset="-122"/>
                <a:cs typeface="+mn-cs"/>
              </a:rPr>
              <a:t>是氧化产物，</a:t>
            </a:r>
            <a:r>
              <a:rPr lang="en-US" altLang="zh-CN" sz="3200" b="1">
                <a:solidFill>
                  <a:srgbClr val="CC0000"/>
                </a:solidFill>
                <a:latin typeface="Times New Roman" panose="02020603050405020304" pitchFamily="18" charset="0"/>
                <a:ea typeface="新宋体" panose="02010609030101010101" pitchFamily="49" charset="-122"/>
                <a:sym typeface="+mn-ea"/>
              </a:rPr>
              <a:t>Na</a:t>
            </a:r>
            <a:r>
              <a:rPr lang="en-US" altLang="zh-CN" sz="3200" b="1" baseline="-25000">
                <a:solidFill>
                  <a:srgbClr val="CC0000"/>
                </a:solidFill>
                <a:latin typeface="Times New Roman" panose="02020603050405020304" pitchFamily="18" charset="0"/>
                <a:ea typeface="新宋体" panose="02010609030101010101" pitchFamily="49" charset="-122"/>
                <a:sym typeface="+mn-ea"/>
              </a:rPr>
              <a:t>2</a:t>
            </a:r>
            <a:r>
              <a:rPr lang="en-US" altLang="zh-CN" sz="3200" b="1">
                <a:solidFill>
                  <a:srgbClr val="CC0000"/>
                </a:solidFill>
                <a:latin typeface="Times New Roman" panose="02020603050405020304" pitchFamily="18" charset="0"/>
                <a:ea typeface="新宋体" panose="02010609030101010101" pitchFamily="49" charset="-122"/>
                <a:sym typeface="+mn-ea"/>
              </a:rPr>
              <a:t>CO</a:t>
            </a:r>
            <a:r>
              <a:rPr lang="en-US" altLang="zh-CN" sz="3200" b="1" baseline="-25000">
                <a:solidFill>
                  <a:srgbClr val="CC0000"/>
                </a:solidFill>
                <a:latin typeface="Times New Roman" panose="02020603050405020304" pitchFamily="18" charset="0"/>
                <a:ea typeface="新宋体" panose="02010609030101010101" pitchFamily="49" charset="-122"/>
                <a:sym typeface="+mn-ea"/>
              </a:rPr>
              <a:t>3</a:t>
            </a:r>
            <a:r>
              <a:rPr lang="zh-CN" altLang="en-US" sz="3200" b="1" noProof="1">
                <a:latin typeface="方正毡笔黑简体" pitchFamily="65" charset="-122"/>
                <a:ea typeface="方正毡笔黑简体" pitchFamily="65" charset="-122"/>
                <a:cs typeface="+mn-cs"/>
              </a:rPr>
              <a:t>是还原产物。</a:t>
            </a:r>
            <a:endParaRPr lang="zh-CN" altLang="en-US" sz="4000" b="1" noProof="1">
              <a:latin typeface="方正毡笔黑简体" pitchFamily="65" charset="-122"/>
              <a:ea typeface="方正毡笔黑简体" pitchFamily="65" charset="-122"/>
            </a:endParaRPr>
          </a:p>
          <a:p>
            <a:pPr>
              <a:spcBef>
                <a:spcPct val="50000"/>
              </a:spcBef>
              <a:buClr>
                <a:schemeClr val="bg1"/>
              </a:buClr>
            </a:pPr>
            <a:r>
              <a:rPr lang="zh-CN" altLang="en-US" sz="3200" b="1" noProof="1">
                <a:latin typeface="Times New Roman" panose="02020603050405020304" pitchFamily="18" charset="0"/>
                <a:ea typeface="新宋体" panose="02010609030101010101" pitchFamily="49" charset="-122"/>
                <a:cs typeface="+mn-cs"/>
              </a:rPr>
              <a:t>       </a:t>
            </a:r>
            <a:r>
              <a:rPr lang="zh-CN" altLang="en-US" sz="3200" b="1" noProof="1">
                <a:effectLst>
                  <a:outerShdw blurRad="38100" dist="38100" dir="2700000">
                    <a:srgbClr val="FFFFFF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用途：呼吸面具或潜艇中的供氧剂</a:t>
            </a:r>
            <a:endParaRPr lang="zh-CN" altLang="en-US" sz="3200" b="1" noProof="1">
              <a:effectLst>
                <a:outerShdw blurRad="38100" dist="38100" dir="2700000">
                  <a:srgbClr val="FFFFFF"/>
                </a:outerShdw>
              </a:effectLst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6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5" dur="500"/>
                                        <p:tgtEl>
                                          <p:spTgt spid="1105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6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9" dur="500"/>
                                        <p:tgtEl>
                                          <p:spTgt spid="1106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75"/>
                                        <p:tgtEl>
                                          <p:spTgt spid="1105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50"/>
                            </p:stCondLst>
                            <p:childTnLst>
                              <p:par>
                                <p:cTn id="26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75"/>
                                        <p:tgtEl>
                                          <p:spTgt spid="1106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1095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1095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1095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0594" grpId="0"/>
      <p:bldP spid="110595" grpId="0"/>
      <p:bldP spid="110600" grpId="0"/>
      <p:bldP spid="110605" grpId="0"/>
      <p:bldP spid="109582" grpId="0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文本框 114689"/>
          <p:cNvSpPr txBox="1"/>
          <p:nvPr/>
        </p:nvSpPr>
        <p:spPr>
          <a:xfrm>
            <a:off x="1752600" y="762000"/>
            <a:ext cx="8382000" cy="64516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400" spc="150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宋体" panose="02010600030101010101" pitchFamily="2" charset="-122"/>
                <a:ea typeface="宋体" panose="02010600030101010101" pitchFamily="2" charset="-122"/>
              </a:rPr>
              <a:t>③、过氧化钠与盐酸反应</a:t>
            </a:r>
            <a:endParaRPr lang="zh-CN" altLang="en-US" sz="3600" b="1" dirty="0">
              <a:solidFill>
                <a:srgbClr val="000099"/>
              </a:solidFill>
              <a:latin typeface="黑体" panose="02010609060101010101" pitchFamily="2" charset="-122"/>
            </a:endParaRPr>
          </a:p>
        </p:txBody>
      </p:sp>
      <p:sp>
        <p:nvSpPr>
          <p:cNvPr id="114691" name="矩形 114690"/>
          <p:cNvSpPr/>
          <p:nvPr/>
        </p:nvSpPr>
        <p:spPr>
          <a:xfrm>
            <a:off x="1524000" y="2971800"/>
            <a:ext cx="8374063" cy="52197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b="1" dirty="0">
                <a:solidFill>
                  <a:srgbClr val="FF0000"/>
                </a:solidFill>
                <a:latin typeface="方正水柱简体" pitchFamily="65" charset="-122"/>
                <a:ea typeface="方正水柱简体" pitchFamily="65" charset="-122"/>
              </a:rPr>
              <a:t>思考：过氧化钠是碱性氧化物吗？</a:t>
            </a:r>
            <a:endParaRPr lang="zh-CN" altLang="en-US" sz="4000" b="1" baseline="-25000">
              <a:latin typeface="文鼎妞妞体" pitchFamily="33" charset="-122"/>
              <a:ea typeface="文鼎妞妞体" pitchFamily="33" charset="-122"/>
            </a:endParaRPr>
          </a:p>
        </p:txBody>
      </p:sp>
      <p:sp>
        <p:nvSpPr>
          <p:cNvPr id="114692" name="矩形 114691"/>
          <p:cNvSpPr/>
          <p:nvPr/>
        </p:nvSpPr>
        <p:spPr>
          <a:xfrm>
            <a:off x="1473200" y="3917950"/>
            <a:ext cx="8424863" cy="132207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3600" b="1" dirty="0">
                <a:solidFill>
                  <a:srgbClr val="FFFF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en-US" sz="4400" b="1" dirty="0">
                <a:solidFill>
                  <a:srgbClr val="0000FF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不是。</a:t>
            </a:r>
            <a:r>
              <a:rPr lang="zh-CN" altLang="en-US" sz="3600" b="1" dirty="0">
                <a:solidFill>
                  <a:srgbClr val="009900"/>
                </a:solidFill>
                <a:latin typeface="方正隶二简体" pitchFamily="65" charset="-122"/>
                <a:ea typeface="方正隶二简体" pitchFamily="65" charset="-122"/>
              </a:rPr>
              <a:t>因为过氧化钠与酸反应，除了生成盐和水外，还生成氧气。</a:t>
            </a:r>
            <a:endParaRPr lang="zh-CN" altLang="en-US" sz="3600" b="1" baseline="-25000">
              <a:solidFill>
                <a:srgbClr val="009900"/>
              </a:solidFill>
              <a:latin typeface="方正隶二简体" pitchFamily="65" charset="-122"/>
              <a:ea typeface="方正隶二简体" pitchFamily="65" charset="-122"/>
            </a:endParaRPr>
          </a:p>
        </p:txBody>
      </p:sp>
      <p:sp>
        <p:nvSpPr>
          <p:cNvPr id="114693" name="矩形 114692"/>
          <p:cNvSpPr/>
          <p:nvPr/>
        </p:nvSpPr>
        <p:spPr>
          <a:xfrm>
            <a:off x="1828800" y="1371600"/>
            <a:ext cx="8534400" cy="92202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3600" b="1">
                <a:latin typeface="Times New Roman" panose="02020603050405020304" pitchFamily="18" charset="0"/>
                <a:ea typeface="楷体_GB2312" panose="02010609030101010101" pitchFamily="49" charset="-122"/>
              </a:rPr>
              <a:t>2Na</a:t>
            </a:r>
            <a:r>
              <a:rPr lang="en-US" altLang="zh-CN" sz="3600" b="1" baseline="-25000">
                <a:latin typeface="Times New Roman" panose="02020603050405020304" pitchFamily="18" charset="0"/>
                <a:ea typeface="楷体_GB2312" panose="02010609030101010101" pitchFamily="49" charset="-122"/>
              </a:rPr>
              <a:t>2</a:t>
            </a:r>
            <a:r>
              <a:rPr lang="en-US" altLang="zh-CN" sz="3600" b="1">
                <a:latin typeface="Times New Roman" panose="02020603050405020304" pitchFamily="18" charset="0"/>
                <a:ea typeface="楷体_GB2312" panose="02010609030101010101" pitchFamily="49" charset="-122"/>
              </a:rPr>
              <a:t>O</a:t>
            </a:r>
            <a:r>
              <a:rPr lang="en-US" altLang="zh-CN" sz="3600" b="1" baseline="-25000">
                <a:latin typeface="Times New Roman" panose="02020603050405020304" pitchFamily="18" charset="0"/>
                <a:ea typeface="楷体_GB2312" panose="02010609030101010101" pitchFamily="49" charset="-122"/>
              </a:rPr>
              <a:t>2</a:t>
            </a:r>
            <a:r>
              <a:rPr lang="en-US" altLang="zh-CN" sz="3600" b="1">
                <a:latin typeface="Times New Roman" panose="02020603050405020304" pitchFamily="18" charset="0"/>
                <a:ea typeface="楷体_GB2312" panose="02010609030101010101" pitchFamily="49" charset="-122"/>
              </a:rPr>
              <a:t> + 4HCl = 4NaCl + 2H</a:t>
            </a:r>
            <a:r>
              <a:rPr lang="en-US" altLang="zh-CN" sz="3600" b="1" baseline="-25000">
                <a:latin typeface="Times New Roman" panose="02020603050405020304" pitchFamily="18" charset="0"/>
                <a:ea typeface="楷体_GB2312" panose="02010609030101010101" pitchFamily="49" charset="-122"/>
              </a:rPr>
              <a:t>2</a:t>
            </a:r>
            <a:r>
              <a:rPr lang="en-US" altLang="zh-CN" sz="3600" b="1">
                <a:latin typeface="Times New Roman" panose="02020603050405020304" pitchFamily="18" charset="0"/>
                <a:ea typeface="楷体_GB2312" panose="02010609030101010101" pitchFamily="49" charset="-122"/>
              </a:rPr>
              <a:t>O +</a:t>
            </a:r>
            <a:r>
              <a:rPr lang="en-US" altLang="zh-CN" sz="3600" b="1">
                <a:solidFill>
                  <a:srgbClr val="FF0066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 </a:t>
            </a:r>
            <a:r>
              <a:rPr lang="en-US" altLang="zh-CN" sz="5400" b="1">
                <a:solidFill>
                  <a:srgbClr val="FF0066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O</a:t>
            </a:r>
            <a:r>
              <a:rPr lang="en-US" altLang="zh-CN" sz="5400" b="1" baseline="-25000">
                <a:solidFill>
                  <a:srgbClr val="FF0066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2</a:t>
            </a:r>
            <a:r>
              <a:rPr lang="en-US" altLang="zh-CN" sz="5400" b="1">
                <a:solidFill>
                  <a:srgbClr val="FF0066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↑</a:t>
            </a:r>
          </a:p>
        </p:txBody>
      </p:sp>
    </p:spTree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6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46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6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12" dur="500"/>
                                        <p:tgtEl>
                                          <p:spTgt spid="1146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146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4691" grpId="0"/>
      <p:bldP spid="114692" grpId="0"/>
      <p:bldP spid="11469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194306" name="Group 60"/>
          <p:cNvGraphicFramePr>
            <a:graphicFrameLocks noGrp="1"/>
          </p:cNvGraphicFramePr>
          <p:nvPr>
            <p:ph/>
            <p:custDataLst>
              <p:tags r:id="rId1"/>
            </p:custDataLst>
          </p:nvPr>
        </p:nvGraphicFramePr>
        <p:xfrm>
          <a:off x="610870" y="1332865"/>
          <a:ext cx="11239500" cy="5054600"/>
        </p:xfrm>
        <a:graphic>
          <a:graphicData uri="http://schemas.openxmlformats.org/drawingml/2006/table">
            <a:tbl>
              <a:tblPr>
                <a:tableStyleId>{327F97BB-C833-4FB7-BDE5-3F7075034690}</a:tableStyleId>
              </a:tblPr>
              <a:tblGrid>
                <a:gridCol w="29597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25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65391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6451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dirty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2200" b="1" baseline="0" dirty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Na</a:t>
                      </a:r>
                      <a:r>
                        <a:rPr kumimoji="1" lang="en-US" altLang="zh-CN" sz="2200" b="1" baseline="-25000" dirty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1" lang="en-US" altLang="zh-CN" sz="2200" b="1" baseline="0" dirty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</a:t>
                      </a: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2200" b="1" baseline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Na</a:t>
                      </a:r>
                      <a:r>
                        <a:rPr kumimoji="1" lang="en-US" altLang="zh-CN" sz="2200" b="1" baseline="-2500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1" lang="en-US" altLang="zh-CN" sz="2200" b="1" baseline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</a:t>
                      </a:r>
                      <a:r>
                        <a:rPr kumimoji="1" lang="en-US" altLang="zh-CN" sz="2200" b="1" baseline="-2500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403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2200" b="1" baseline="0" dirty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</a:rPr>
                        <a:t>颜色状态</a:t>
                      </a:r>
                    </a:p>
                  </a:txBody>
                  <a:tcPr marT="45719" marB="45719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879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2200" b="1" baseline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</a:rPr>
                        <a:t>氧元素价态</a:t>
                      </a:r>
                    </a:p>
                  </a:txBody>
                  <a:tcPr marT="45719" marB="45719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1" lang="zh-CN" altLang="en-US" sz="2200" b="1" baseline="0" dirty="0"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宋体" panose="02010600030101010101" pitchFamily="2" charset="-122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943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2200" b="1" baseline="0" dirty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</a:rPr>
                        <a:t>是否碱性氧化物</a:t>
                      </a:r>
                    </a:p>
                  </a:txBody>
                  <a:tcPr marT="45719" marB="45719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dirty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dirty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848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2200" b="1" baseline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</a:rPr>
                        <a:t>与水反应</a:t>
                      </a:r>
                    </a:p>
                  </a:txBody>
                  <a:tcPr marT="45719" marB="45719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1468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2200" b="1" baseline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与</a:t>
                      </a:r>
                      <a:r>
                        <a:rPr kumimoji="1" lang="en-US" altLang="zh-CN" sz="2200" b="1" baseline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</a:t>
                      </a:r>
                      <a:r>
                        <a:rPr kumimoji="1" lang="en-US" altLang="zh-CN" sz="2200" b="1" baseline="-2500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1" lang="zh-CN" altLang="en-US" sz="2200" b="1" baseline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反应</a:t>
                      </a:r>
                    </a:p>
                  </a:txBody>
                  <a:tcPr marT="45719" marB="45719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6233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2200" b="1" baseline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</a:rPr>
                        <a:t>与盐酸反应</a:t>
                      </a:r>
                    </a:p>
                  </a:txBody>
                  <a:tcPr marT="45719" marB="45719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86233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2200" b="1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用途</a:t>
                      </a:r>
                    </a:p>
                  </a:txBody>
                  <a:tcPr marT="45719" marB="45719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200" b="1" baseline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---</a:t>
                      </a:r>
                      <a:r>
                        <a:rPr kumimoji="0" lang="en-US" altLang="zh-CN" sz="2200" b="1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-------</a:t>
                      </a: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1" lang="zh-CN" altLang="en-US" sz="2200" b="1" baseline="0" dirty="0"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048693" name="Text Box 37"/>
          <p:cNvSpPr txBox="1">
            <a:spLocks noChangeArrowheads="1"/>
          </p:cNvSpPr>
          <p:nvPr/>
        </p:nvSpPr>
        <p:spPr bwMode="auto">
          <a:xfrm>
            <a:off x="7554913" y="1934840"/>
            <a:ext cx="2617787" cy="429895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淡黄色固体</a:t>
            </a:r>
          </a:p>
        </p:txBody>
      </p:sp>
      <p:sp>
        <p:nvSpPr>
          <p:cNvPr id="1048694" name="Text Box 38"/>
          <p:cNvSpPr txBox="1">
            <a:spLocks noChangeArrowheads="1"/>
          </p:cNvSpPr>
          <p:nvPr/>
        </p:nvSpPr>
        <p:spPr bwMode="auto">
          <a:xfrm>
            <a:off x="4370859" y="2030090"/>
            <a:ext cx="2011362" cy="429895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白色固体</a:t>
            </a:r>
          </a:p>
        </p:txBody>
      </p:sp>
      <p:sp>
        <p:nvSpPr>
          <p:cNvPr id="1048695" name="Text Box 39"/>
          <p:cNvSpPr txBox="1">
            <a:spLocks noChangeArrowheads="1"/>
          </p:cNvSpPr>
          <p:nvPr/>
        </p:nvSpPr>
        <p:spPr bwMode="auto">
          <a:xfrm>
            <a:off x="4328740" y="2562543"/>
            <a:ext cx="5632450" cy="429895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en-US" altLang="zh-CN" sz="2200" b="1" dirty="0">
                <a:solidFill>
                  <a:srgbClr val="FF0000"/>
                </a:solidFill>
                <a:ea typeface="黑体" panose="02010609060101010101" pitchFamily="2" charset="-122"/>
              </a:rPr>
              <a:t>   </a:t>
            </a:r>
            <a:r>
              <a:rPr kumimoji="1" lang="en-US" altLang="zh-CN" sz="2200" b="1" dirty="0">
                <a:solidFill>
                  <a:srgbClr val="FFFFFF"/>
                </a:solidFill>
                <a:ea typeface="黑体" panose="02010609060101010101" pitchFamily="2" charset="-122"/>
              </a:rPr>
              <a:t>    </a:t>
            </a:r>
            <a:r>
              <a:rPr kumimoji="1" lang="en-US" altLang="zh-CN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黑体" panose="02010609060101010101" pitchFamily="2" charset="-122"/>
              </a:rPr>
              <a:t> 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-</a:t>
            </a:r>
            <a:r>
              <a:rPr kumimoji="1" lang="en-US" altLang="zh-CN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黑体" panose="02010609060101010101" pitchFamily="2" charset="-122"/>
              </a:rPr>
              <a:t>2</a:t>
            </a:r>
            <a:r>
              <a:rPr kumimoji="1" lang="zh-CN" altLang="en-US" sz="2200" b="1" dirty="0">
                <a:solidFill>
                  <a:srgbClr val="FFFFFF"/>
                </a:solidFill>
                <a:ea typeface="黑体" panose="02010609060101010101" pitchFamily="2" charset="-122"/>
              </a:rPr>
              <a:t>                        </a:t>
            </a:r>
            <a:r>
              <a:rPr kumimoji="1" lang="zh-CN" altLang="en-US" sz="2200" b="1" dirty="0" smtClean="0">
                <a:solidFill>
                  <a:srgbClr val="FFFFFF"/>
                </a:solidFill>
                <a:ea typeface="黑体" panose="02010609060101010101" pitchFamily="2" charset="-122"/>
              </a:rPr>
              <a:t>               </a:t>
            </a:r>
            <a:r>
              <a:rPr kumimoji="1" lang="en-US" altLang="zh-CN" sz="2200" b="1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-1  </a:t>
            </a:r>
            <a:r>
              <a:rPr kumimoji="1" lang="zh-CN" altLang="en-US" sz="2200" b="1" dirty="0">
                <a:solidFill>
                  <a:srgbClr val="FFFF00"/>
                </a:solidFill>
                <a:ea typeface="黑体" panose="02010609060101010101" pitchFamily="2" charset="-122"/>
              </a:rPr>
              <a:t>                     </a:t>
            </a:r>
          </a:p>
        </p:txBody>
      </p:sp>
      <p:sp>
        <p:nvSpPr>
          <p:cNvPr id="1048696" name="Text Box 41"/>
          <p:cNvSpPr txBox="1">
            <a:spLocks noChangeArrowheads="1"/>
          </p:cNvSpPr>
          <p:nvPr/>
        </p:nvSpPr>
        <p:spPr bwMode="auto">
          <a:xfrm>
            <a:off x="4005898" y="3511674"/>
            <a:ext cx="2667000" cy="429895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Na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O+H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O=2NaOH</a:t>
            </a:r>
            <a:r>
              <a:rPr kumimoji="1" lang="en-US" altLang="zh-CN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</a:t>
            </a:r>
          </a:p>
        </p:txBody>
      </p:sp>
      <p:sp>
        <p:nvSpPr>
          <p:cNvPr id="1048698" name="Text Box 43"/>
          <p:cNvSpPr txBox="1">
            <a:spLocks noChangeArrowheads="1"/>
          </p:cNvSpPr>
          <p:nvPr/>
        </p:nvSpPr>
        <p:spPr bwMode="auto">
          <a:xfrm>
            <a:off x="4006215" y="4198620"/>
            <a:ext cx="2740025" cy="42989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Na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O+CO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=Na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CO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3</a:t>
            </a:r>
            <a:r>
              <a:rPr kumimoji="1" lang="zh-CN" altLang="en-US" sz="2200" b="1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 </a:t>
            </a:r>
            <a:r>
              <a:rPr kumimoji="1" lang="en-US" altLang="zh-CN" sz="2200" b="1">
                <a:solidFill>
                  <a:srgbClr val="FFFFFF"/>
                </a:solidFill>
              </a:rPr>
              <a:t> </a:t>
            </a:r>
            <a:endParaRPr kumimoji="1" lang="en-US" altLang="zh-CN" sz="2200" b="1">
              <a:solidFill>
                <a:srgbClr val="FFFFFF"/>
              </a:solidFill>
              <a:ea typeface="MingLiU" pitchFamily="49" charset="-120"/>
            </a:endParaRPr>
          </a:p>
        </p:txBody>
      </p:sp>
      <p:sp>
        <p:nvSpPr>
          <p:cNvPr id="1048699" name="Text Box 44"/>
          <p:cNvSpPr txBox="1">
            <a:spLocks noChangeArrowheads="1"/>
          </p:cNvSpPr>
          <p:nvPr/>
        </p:nvSpPr>
        <p:spPr bwMode="auto">
          <a:xfrm>
            <a:off x="7289800" y="4198620"/>
            <a:ext cx="3926205" cy="42989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  <a:scene3d>
              <a:camera prst="orthographicFront"/>
              <a:lightRig rig="threePt" dir="t"/>
            </a:scene3d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  <a:buNone/>
            </a:pP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sym typeface="+mn-ea"/>
              </a:rPr>
              <a:t>2Na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sym typeface="+mn-ea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sym typeface="+mn-ea"/>
              </a:rPr>
              <a:t>O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sym typeface="+mn-ea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sym typeface="+mn-ea"/>
              </a:rPr>
              <a:t>+2CO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sym typeface="+mn-ea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sym typeface="+mn-ea"/>
              </a:rPr>
              <a:t>=2Na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sym typeface="+mn-ea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sym typeface="+mn-ea"/>
              </a:rPr>
              <a:t>CO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sym typeface="+mn-ea"/>
              </a:rPr>
              <a:t>3+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sym typeface="+mn-ea"/>
              </a:rPr>
              <a:t>O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sym typeface="+mn-ea"/>
              </a:rPr>
              <a:t>2</a:t>
            </a:r>
          </a:p>
        </p:txBody>
      </p:sp>
      <p:sp>
        <p:nvSpPr>
          <p:cNvPr id="1048700" name="Text Box 45"/>
          <p:cNvSpPr txBox="1">
            <a:spLocks noChangeArrowheads="1"/>
          </p:cNvSpPr>
          <p:nvPr/>
        </p:nvSpPr>
        <p:spPr bwMode="auto">
          <a:xfrm>
            <a:off x="8288228" y="2992948"/>
            <a:ext cx="1152525" cy="429895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l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1" lang="zh-CN" altLang="en-US" sz="2200" b="1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否</a:t>
            </a:r>
          </a:p>
        </p:txBody>
      </p:sp>
      <p:sp>
        <p:nvSpPr>
          <p:cNvPr id="1048701" name="Text Box 46"/>
          <p:cNvSpPr txBox="1">
            <a:spLocks noChangeArrowheads="1"/>
          </p:cNvSpPr>
          <p:nvPr/>
        </p:nvSpPr>
        <p:spPr bwMode="auto">
          <a:xfrm>
            <a:off x="4879682" y="3109153"/>
            <a:ext cx="1152525" cy="429895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是</a:t>
            </a:r>
          </a:p>
        </p:txBody>
      </p:sp>
      <p:sp>
        <p:nvSpPr>
          <p:cNvPr id="1048702" name="Text Box 56"/>
          <p:cNvSpPr txBox="1">
            <a:spLocks noChangeArrowheads="1"/>
          </p:cNvSpPr>
          <p:nvPr/>
        </p:nvSpPr>
        <p:spPr bwMode="auto">
          <a:xfrm>
            <a:off x="3780790" y="4902200"/>
            <a:ext cx="3350260" cy="42989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  <a:scene3d>
              <a:camera prst="orthographicFront"/>
              <a:lightRig rig="threePt" dir="t"/>
            </a:scene3d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Na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O+2HCl=2NaCl+H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O</a:t>
            </a:r>
            <a:endParaRPr kumimoji="1" lang="en-US" altLang="zh-CN" sz="22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48703" name="Rectangle 58"/>
          <p:cNvSpPr>
            <a:spLocks noChangeArrowheads="1"/>
          </p:cNvSpPr>
          <p:nvPr/>
        </p:nvSpPr>
        <p:spPr bwMode="auto">
          <a:xfrm>
            <a:off x="7131050" y="4902200"/>
            <a:ext cx="5233035" cy="42989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2Na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O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 + 4HCl =4NaCl + 2H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O + O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↑</a:t>
            </a:r>
            <a:endParaRPr kumimoji="1" lang="en-US" altLang="zh-CN" sz="22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3437" name="圆角矩形 103436"/>
          <p:cNvSpPr/>
          <p:nvPr/>
        </p:nvSpPr>
        <p:spPr>
          <a:xfrm>
            <a:off x="775335" y="427355"/>
            <a:ext cx="3962400" cy="792163"/>
          </a:xfrm>
          <a:prstGeom prst="roundRect">
            <a:avLst>
              <a:gd name="adj" fmla="val 16667"/>
            </a:avLst>
          </a:prstGeom>
          <a:solidFill>
            <a:srgbClr val="00B0F0"/>
          </a:solidFill>
          <a:ln w="9525">
            <a:noFill/>
          </a:ln>
        </p:spPr>
        <p:txBody>
          <a:bodyPr wrap="none" anchor="ctr"/>
          <a:lstStyle/>
          <a:p>
            <a:pPr algn="ctr" fontAlgn="base"/>
            <a:r>
              <a:rPr lang="zh-CN" altLang="en-US" sz="4400" b="1" strike="noStrike" noProof="1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经典趣体简" pitchFamily="49" charset="-122"/>
                <a:ea typeface="经典趣体简" pitchFamily="49" charset="-122"/>
                <a:cs typeface="+mn-cs"/>
              </a:rPr>
              <a:t>归纳与总结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7289800" y="3542665"/>
            <a:ext cx="3087370" cy="42989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2Na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O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+2H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O=4NaOH+O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↑</a:t>
            </a:r>
            <a:endParaRPr lang="en-US" altLang="zh-CN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709535" y="5667375"/>
            <a:ext cx="26676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b="1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供氧剂、漂白剂</a:t>
            </a:r>
          </a:p>
        </p:txBody>
      </p:sp>
    </p:spTree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486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486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486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0487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0487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0486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10486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4" dur="500"/>
                                        <p:tgtEl>
                                          <p:spTgt spid="10486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10487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3" dur="500"/>
                                        <p:tgtEl>
                                          <p:spTgt spid="10487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93" grpId="0" bldLvl="0" animBg="1"/>
      <p:bldP spid="1048693" grpId="1" animBg="1"/>
      <p:bldP spid="1048694" grpId="0" bldLvl="0" animBg="1"/>
      <p:bldP spid="1048694" grpId="1" animBg="1"/>
      <p:bldP spid="1048695" grpId="0" bldLvl="0" animBg="1"/>
      <p:bldP spid="1048695" grpId="1" animBg="1"/>
      <p:bldP spid="1048696" grpId="0" bldLvl="0" animBg="1"/>
      <p:bldP spid="1048696" grpId="1" animBg="1"/>
      <p:bldP spid="1048698" grpId="0" bldLvl="0" animBg="1"/>
      <p:bldP spid="1048698" grpId="1" animBg="1"/>
      <p:bldP spid="1048699" grpId="0" bldLvl="0" animBg="1"/>
      <p:bldP spid="1048699" grpId="1" animBg="1"/>
      <p:bldP spid="1048700" grpId="0" bldLvl="0" animBg="1"/>
      <p:bldP spid="1048700" grpId="1" animBg="1"/>
      <p:bldP spid="1048701" grpId="0" bldLvl="0" animBg="1"/>
      <p:bldP spid="1048701" grpId="1" animBg="1"/>
      <p:bldP spid="1048702" grpId="0" bldLvl="0" animBg="1"/>
      <p:bldP spid="1048702" grpId="1" animBg="1"/>
      <p:bldP spid="1048703" grpId="0"/>
      <p:bldP spid="2" grpId="0"/>
      <p:bldP spid="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 descr="timg[7]"/>
          <p:cNvPicPr>
            <a:picLocks noChangeAspect="1"/>
          </p:cNvPicPr>
          <p:nvPr/>
        </p:nvPicPr>
        <p:blipFill>
          <a:blip r:embed="rId2"/>
          <a:srcRect l="7557" t="8112" r="15253" b="4258"/>
          <a:stretch>
            <a:fillRect/>
          </a:stretch>
        </p:blipFill>
        <p:spPr>
          <a:xfrm>
            <a:off x="6695440" y="1963420"/>
            <a:ext cx="4911725" cy="4182745"/>
          </a:xfrm>
          <a:prstGeom prst="rect">
            <a:avLst/>
          </a:prstGeom>
        </p:spPr>
      </p:pic>
      <p:pic>
        <p:nvPicPr>
          <p:cNvPr id="17" name="图片 16" descr="u=2118754515,2959438541&amp;fm=26&amp;gp=0[1]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190" y="3023870"/>
            <a:ext cx="2094230" cy="2966085"/>
          </a:xfrm>
          <a:prstGeom prst="rect">
            <a:avLst/>
          </a:prstGeom>
        </p:spPr>
      </p:pic>
      <p:pic>
        <p:nvPicPr>
          <p:cNvPr id="18" name="图片 17" descr="timgJ55JIWRE"/>
          <p:cNvPicPr>
            <a:picLocks noChangeAspect="1"/>
          </p:cNvPicPr>
          <p:nvPr/>
        </p:nvPicPr>
        <p:blipFill>
          <a:blip r:embed="rId4"/>
          <a:srcRect t="10388" r="1091" b="23692"/>
          <a:stretch>
            <a:fillRect/>
          </a:stretch>
        </p:blipFill>
        <p:spPr>
          <a:xfrm>
            <a:off x="1506220" y="2404745"/>
            <a:ext cx="3072130" cy="2047875"/>
          </a:xfrm>
          <a:prstGeom prst="rect">
            <a:avLst/>
          </a:prstGeom>
        </p:spPr>
      </p:pic>
      <p:pic>
        <p:nvPicPr>
          <p:cNvPr id="19" name="图片 18" descr="timgSRFP090D"/>
          <p:cNvPicPr>
            <a:picLocks noChangeAspect="1"/>
          </p:cNvPicPr>
          <p:nvPr/>
        </p:nvPicPr>
        <p:blipFill>
          <a:blip r:embed="rId5"/>
          <a:srcRect l="15241" t="20044" r="26764" b="10386"/>
          <a:stretch>
            <a:fillRect/>
          </a:stretch>
        </p:blipFill>
        <p:spPr>
          <a:xfrm>
            <a:off x="4083050" y="2362200"/>
            <a:ext cx="2058035" cy="2469515"/>
          </a:xfrm>
          <a:prstGeom prst="rect">
            <a:avLst/>
          </a:prstGeom>
        </p:spPr>
      </p:pic>
      <p:pic>
        <p:nvPicPr>
          <p:cNvPr id="20" name="图片 19" descr="timgQU81F3A7"/>
          <p:cNvPicPr>
            <a:picLocks noChangeAspect="1"/>
          </p:cNvPicPr>
          <p:nvPr/>
        </p:nvPicPr>
        <p:blipFill>
          <a:blip r:embed="rId6"/>
          <a:srcRect t="23723" r="23462"/>
          <a:stretch>
            <a:fillRect/>
          </a:stretch>
        </p:blipFill>
        <p:spPr>
          <a:xfrm>
            <a:off x="3193415" y="4886960"/>
            <a:ext cx="2111375" cy="1409065"/>
          </a:xfrm>
          <a:prstGeom prst="rect">
            <a:avLst/>
          </a:prstGeom>
        </p:spPr>
      </p:pic>
      <p:sp>
        <p:nvSpPr>
          <p:cNvPr id="21" name="文本框 20"/>
          <p:cNvSpPr txBox="1"/>
          <p:nvPr/>
        </p:nvSpPr>
        <p:spPr>
          <a:xfrm>
            <a:off x="356870" y="1963420"/>
            <a:ext cx="1753870" cy="3987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 fontAlgn="auto"/>
            <a:r>
              <a:rPr lang="zh-CN" sz="2000" b="1" dirty="0">
                <a:solidFill>
                  <a:srgbClr val="0702B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碳酸钠的用途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755650" y="6296025"/>
            <a:ext cx="965200" cy="3987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 fontAlgn="auto"/>
            <a:r>
              <a:rPr lang="zh-CN" sz="2000" b="1" dirty="0">
                <a:solidFill>
                  <a:srgbClr val="0702B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制玻璃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3858895" y="6247130"/>
            <a:ext cx="965200" cy="3987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 fontAlgn="auto"/>
            <a:r>
              <a:rPr lang="zh-CN" sz="2000" b="1" dirty="0">
                <a:solidFill>
                  <a:srgbClr val="0702B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纺织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1506220" y="3229610"/>
            <a:ext cx="965200" cy="3987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 fontAlgn="auto"/>
            <a:r>
              <a:rPr lang="zh-CN" sz="2000" b="1" dirty="0">
                <a:solidFill>
                  <a:srgbClr val="0702B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造纸</a:t>
            </a:r>
          </a:p>
        </p:txBody>
      </p:sp>
      <p:sp>
        <p:nvSpPr>
          <p:cNvPr id="25" name="文本框 24"/>
          <p:cNvSpPr txBox="1"/>
          <p:nvPr/>
        </p:nvSpPr>
        <p:spPr>
          <a:xfrm>
            <a:off x="4942205" y="2625090"/>
            <a:ext cx="965200" cy="3987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 fontAlgn="auto"/>
            <a:r>
              <a:rPr lang="zh-CN" sz="2000" b="1" dirty="0">
                <a:solidFill>
                  <a:srgbClr val="0702B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制肥皂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356870" y="635000"/>
            <a:ext cx="4832350" cy="64516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 fontAlgn="auto"/>
            <a:r>
              <a:rPr lang="zh-CN" altLang="en-US" sz="2800" b="1" dirty="0">
                <a:solidFill>
                  <a:schemeClr val="tx1"/>
                </a:solidFill>
                <a:latin typeface="方正水柱简体" pitchFamily="65" charset="-122"/>
                <a:ea typeface="方正水柱简体" pitchFamily="65" charset="-122"/>
                <a:sym typeface="+mn-ea"/>
              </a:rPr>
              <a:t>二、碳酸钠和碳酸氢钠：</a:t>
            </a:r>
          </a:p>
        </p:txBody>
      </p:sp>
      <p:sp>
        <p:nvSpPr>
          <p:cNvPr id="29697" name="Text Box 4"/>
          <p:cNvSpPr txBox="1"/>
          <p:nvPr/>
        </p:nvSpPr>
        <p:spPr>
          <a:xfrm>
            <a:off x="4339590" y="635000"/>
            <a:ext cx="4940300" cy="101473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6000" b="1" dirty="0">
                <a:solidFill>
                  <a:schemeClr val="accent2"/>
                </a:solidFill>
                <a:latin typeface="Times New Roman" panose="02020603050405020304" pitchFamily="18" charset="0"/>
                <a:ea typeface="方正综艺简体" pitchFamily="2" charset="-122"/>
              </a:rPr>
              <a:t>苏氏两兄弟</a:t>
            </a:r>
          </a:p>
        </p:txBody>
      </p:sp>
    </p:spTree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  <p:bldP spid="23" grpId="0"/>
      <p:bldP spid="24" grpId="0"/>
      <p:bldP spid="25" grpId="0"/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文本框 99"/>
          <p:cNvSpPr txBox="1"/>
          <p:nvPr/>
        </p:nvSpPr>
        <p:spPr>
          <a:xfrm>
            <a:off x="2309495" y="647700"/>
            <a:ext cx="9805035" cy="82994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/>
            <a:r>
              <a:rPr 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在两只试管中分别加入少量碳酸钠和碳酸氢钠固体（各约</a:t>
            </a:r>
            <a:r>
              <a:rPr 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1g</a:t>
            </a:r>
            <a:r>
              <a:rPr 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），完成下列实验，并将实验现象和相应的结论填入下表中。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graphicFrame>
        <p:nvGraphicFramePr>
          <p:cNvPr id="4" name="表格 3"/>
          <p:cNvGraphicFramePr/>
          <p:nvPr>
            <p:custDataLst>
              <p:tags r:id="rId1"/>
            </p:custDataLst>
          </p:nvPr>
        </p:nvGraphicFramePr>
        <p:xfrm>
          <a:off x="125730" y="1672590"/>
          <a:ext cx="11988800" cy="45783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349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938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54520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8166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en-US" altLang="en-US" sz="2800" b="1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2800" b="1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碳酸钠</a:t>
                      </a:r>
                      <a:endParaRPr lang="en-US" altLang="en-US" sz="2800" b="1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2800" b="1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碳酸氢钠</a:t>
                      </a:r>
                      <a:endParaRPr lang="en-US" altLang="en-US" sz="2800" b="1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5565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24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（1）观察两者的外观</a:t>
                      </a:r>
                      <a:endParaRPr lang="en-US" altLang="en-US" sz="2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2800" b="1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 </a:t>
                      </a:r>
                      <a:endParaRPr lang="en-US" altLang="en-US" sz="2800" b="1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2800" b="1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 </a:t>
                      </a:r>
                      <a:endParaRPr lang="en-US" altLang="en-US" sz="2800" b="1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2522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2400" b="1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（2）分别加入几滴水，观察现象，插入温度计，观察其示数的变化</a:t>
                      </a:r>
                      <a:endParaRPr lang="en-US" altLang="en-US" sz="2400" b="1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28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 </a:t>
                      </a:r>
                      <a:endParaRPr lang="en-US" altLang="en-US" sz="28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28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 </a:t>
                      </a:r>
                      <a:endParaRPr lang="en-US" altLang="en-US" sz="28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31545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24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（3）向（2）</a:t>
                      </a:r>
                      <a:r>
                        <a:rPr lang="en-US" sz="2400" b="1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的试管中分别加5ml水，</a:t>
                      </a:r>
                      <a:r>
                        <a:rPr lang="zh-CN" altLang="en-US" sz="2400" b="1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用力</a:t>
                      </a:r>
                      <a:r>
                        <a:rPr lang="en-US" sz="2400" b="1" dirty="0" err="1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振荡</a:t>
                      </a:r>
                      <a:r>
                        <a:rPr lang="en-US" sz="2400" b="1" dirty="0" err="1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，观察现象</a:t>
                      </a:r>
                      <a:endParaRPr lang="en-US" altLang="en-US" sz="2400" b="1" dirty="0" err="1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2800" b="1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 </a:t>
                      </a:r>
                      <a:endParaRPr lang="en-US" altLang="en-US" sz="2800" b="1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2800" b="1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 </a:t>
                      </a:r>
                      <a:endParaRPr lang="en-US" altLang="en-US" sz="2800" b="1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84275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24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（4）向（3）</a:t>
                      </a:r>
                      <a:r>
                        <a:rPr lang="en-US" sz="2400" b="1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所得溶液中分别滴加1</a:t>
                      </a:r>
                      <a:r>
                        <a:rPr lang="en-US" altLang="zh-CN" sz="2400" b="1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-2</a:t>
                      </a:r>
                      <a:r>
                        <a:rPr lang="zh-CN" altLang="en-US" sz="2400" b="1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滴</a:t>
                      </a:r>
                      <a:r>
                        <a:rPr lang="en-US" sz="2400" b="1" dirty="0" err="1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酚酞</a:t>
                      </a:r>
                      <a:r>
                        <a:rPr lang="en-US" sz="2400" b="1" dirty="0" err="1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，观察现象</a:t>
                      </a:r>
                      <a:endParaRPr lang="en-US" altLang="en-US" sz="2400" b="1" dirty="0" err="1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2800" b="1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 </a:t>
                      </a:r>
                      <a:endParaRPr lang="en-US" altLang="en-US" sz="2800" b="1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en-US" altLang="en-US" sz="28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5694045" y="2366945"/>
            <a:ext cx="1743710" cy="5219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 fontAlgn="auto"/>
            <a:r>
              <a:rPr 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白色粉末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9121140" y="2366645"/>
            <a:ext cx="2728595" cy="5219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 fontAlgn="auto"/>
            <a:r>
              <a:rPr 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细小的白色晶体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4695826" y="3417925"/>
            <a:ext cx="3740034" cy="5219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 fontAlgn="auto"/>
            <a:r>
              <a:rPr 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结块变成</a:t>
            </a:r>
            <a:r>
              <a:rPr lang="zh-CN" sz="28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  <a:hlinkClick r:id="rId3" action="ppaction://hlinksldjump"/>
              </a:rPr>
              <a:t>晶体</a:t>
            </a:r>
            <a:r>
              <a:rPr lang="zh-CN" sz="28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，放热</a:t>
            </a:r>
            <a:endParaRPr lang="zh-CN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883592" y="3417925"/>
            <a:ext cx="3034146" cy="5219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 fontAlgn="auto"/>
            <a:r>
              <a:rPr 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少量</a:t>
            </a:r>
            <a:r>
              <a:rPr lang="zh-CN" sz="28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溶解，吸热</a:t>
            </a:r>
            <a:endParaRPr lang="zh-CN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593080" y="4352290"/>
            <a:ext cx="1946275" cy="5219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 fontAlgn="auto"/>
            <a:r>
              <a:rPr 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全部溶解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9405620" y="4488815"/>
            <a:ext cx="2192655" cy="5219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 fontAlgn="auto"/>
            <a:r>
              <a:rPr 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部分溶于水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5015750" y="5286375"/>
            <a:ext cx="3420225" cy="5219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 fontAlgn="auto"/>
            <a:r>
              <a:rPr 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溶液变红，颜色较深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8667750" y="5286375"/>
            <a:ext cx="3465830" cy="5219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 fontAlgn="auto"/>
            <a:r>
              <a:rPr 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溶液变红，颜色较浅</a:t>
            </a:r>
          </a:p>
        </p:txBody>
      </p:sp>
      <p:sp>
        <p:nvSpPr>
          <p:cNvPr id="1048712" name="AutoShape 5">
            <a:hlinkClick r:id="rId4" action="ppaction://hlinkfile"/>
          </p:cNvPr>
          <p:cNvSpPr>
            <a:spLocks noChangeArrowheads="1"/>
          </p:cNvSpPr>
          <p:nvPr/>
        </p:nvSpPr>
        <p:spPr bwMode="gray">
          <a:xfrm>
            <a:off x="-69215" y="647700"/>
            <a:ext cx="2378710" cy="589280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 w="38100" algn="ctr">
            <a:solidFill>
              <a:srgbClr val="FFFFFF"/>
            </a:solidFill>
            <a:round/>
          </a:ln>
          <a:effectLst>
            <a:outerShdw dist="63500" dir="3187806" algn="ctr" rotWithShape="0">
              <a:srgbClr val="001D3A"/>
            </a:outerShdw>
          </a:effectLst>
        </p:spPr>
        <p:txBody>
          <a:bodyPr wrap="none" anchor="ctr"/>
          <a:lstStyle/>
          <a:p>
            <a:pPr algn="ctr" eaLnBrk="0" hangingPunct="0"/>
            <a:r>
              <a:rPr lang="zh-C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黑体" panose="02010609060101010101" pitchFamily="2" charset="-122"/>
              </a:rPr>
              <a:t>实验</a:t>
            </a:r>
            <a:r>
              <a:rPr lang="en-US" altLang="zh-C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黑体" panose="02010609060101010101" pitchFamily="2" charset="-122"/>
              </a:rPr>
              <a:t>2-4</a:t>
            </a:r>
          </a:p>
        </p:txBody>
      </p:sp>
    </p:spTree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/>
      <p:bldP spid="13" grpId="0"/>
      <p:bldP spid="1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rcRect l="51396" t="7793" r="4105" b="7248"/>
          <a:stretch>
            <a:fillRect/>
          </a:stretch>
        </p:blipFill>
        <p:spPr>
          <a:xfrm>
            <a:off x="8052435" y="2557780"/>
            <a:ext cx="2312670" cy="261874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rcRect l="27293" t="13049" r="22613" b="8711"/>
          <a:stretch>
            <a:fillRect/>
          </a:stretch>
        </p:blipFill>
        <p:spPr>
          <a:xfrm>
            <a:off x="1392555" y="2557780"/>
            <a:ext cx="2385695" cy="2794635"/>
          </a:xfrm>
          <a:prstGeom prst="rect">
            <a:avLst/>
          </a:prstGeom>
        </p:spPr>
      </p:pic>
      <p:sp>
        <p:nvSpPr>
          <p:cNvPr id="100" name="文本框 99"/>
          <p:cNvSpPr txBox="1"/>
          <p:nvPr/>
        </p:nvSpPr>
        <p:spPr>
          <a:xfrm>
            <a:off x="187325" y="671830"/>
            <a:ext cx="11759565" cy="175323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/>
            <a:r>
              <a:rPr lang="zh-CN" sz="36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碳酸钠</a:t>
            </a:r>
            <a:r>
              <a:rPr lang="zh-CN" sz="3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遇水生成有结晶水的碳酸钠晶体</a:t>
            </a:r>
            <a:r>
              <a:rPr lang="zh-CN" sz="3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（</a:t>
            </a:r>
            <a:r>
              <a:rPr lang="en-US" sz="3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Na</a:t>
            </a:r>
            <a:r>
              <a:rPr lang="en-US" sz="3600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en-US" sz="3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</a:t>
            </a:r>
            <a:r>
              <a:rPr lang="en-US" sz="3600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r>
              <a:rPr lang="en-US" sz="3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·</a:t>
            </a:r>
            <a:r>
              <a:rPr lang="en-US" sz="36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x</a:t>
            </a:r>
            <a:r>
              <a:rPr lang="en-US" sz="3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H</a:t>
            </a:r>
            <a:r>
              <a:rPr lang="en-US" sz="3600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en-US" sz="3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O</a:t>
            </a:r>
            <a:r>
              <a:rPr lang="zh-CN" sz="3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）</a:t>
            </a:r>
            <a:r>
              <a:rPr lang="zh-CN" sz="3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，该晶体在干燥的空气中会逐渐失去结晶水转变为粉末（这种失去结晶水的过程叫风化）</a:t>
            </a:r>
            <a:endParaRPr lang="zh-CN" altLang="en-US" sz="36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5" name="右箭头 4"/>
          <p:cNvSpPr/>
          <p:nvPr/>
        </p:nvSpPr>
        <p:spPr>
          <a:xfrm>
            <a:off x="4342130" y="3131185"/>
            <a:ext cx="3048000" cy="1353185"/>
          </a:xfrm>
          <a:prstGeom prst="right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风化</a:t>
            </a:r>
          </a:p>
        </p:txBody>
      </p:sp>
    </p:spTree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7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base">
                                        <p:cTn id="1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矩形 122881"/>
          <p:cNvSpPr/>
          <p:nvPr/>
        </p:nvSpPr>
        <p:spPr>
          <a:xfrm>
            <a:off x="4775518" y="731520"/>
            <a:ext cx="4729162" cy="792163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r>
              <a:rPr lang="zh-CN" altLang="en-US" sz="4000" b="1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zh-CN" altLang="en-US" sz="4000" b="1" dirty="0">
                <a:solidFill>
                  <a:srgbClr val="000000"/>
                </a:solidFill>
                <a:latin typeface="Arial" panose="020B0604020202020204" pitchFamily="34" charset="0"/>
                <a:ea typeface="方正中倩简体" pitchFamily="65" charset="-122"/>
              </a:rPr>
              <a:t>碳酸钠和碳酸氢钠</a:t>
            </a:r>
            <a:endParaRPr lang="zh-CN" altLang="en-US" sz="4000" b="1">
              <a:solidFill>
                <a:srgbClr val="000000"/>
              </a:solidFill>
              <a:latin typeface="Arial" panose="020B0604020202020204" pitchFamily="34" charset="0"/>
              <a:ea typeface="方正中倩简体" pitchFamily="65" charset="-122"/>
            </a:endParaRPr>
          </a:p>
        </p:txBody>
      </p:sp>
      <p:graphicFrame>
        <p:nvGraphicFramePr>
          <p:cNvPr id="122936" name="表格 122935"/>
          <p:cNvGraphicFramePr/>
          <p:nvPr>
            <p:custDataLst>
              <p:tags r:id="rId1"/>
            </p:custDataLst>
          </p:nvPr>
        </p:nvGraphicFramePr>
        <p:xfrm>
          <a:off x="1524000" y="1571625"/>
          <a:ext cx="9156700" cy="3573145"/>
        </p:xfrm>
        <a:graphic>
          <a:graphicData uri="http://schemas.openxmlformats.org/drawingml/2006/table">
            <a:tbl>
              <a:tblPr/>
              <a:tblGrid>
                <a:gridCol w="24149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676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7418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17550"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r>
                        <a:rPr lang="zh-CN" altLang="en-US" b="1" dirty="0">
                          <a:latin typeface="经典趣体简" pitchFamily="49" charset="-122"/>
                          <a:ea typeface="经典趣体简" pitchFamily="49" charset="-122"/>
                        </a:rPr>
                        <a:t>物质名称</a:t>
                      </a:r>
                      <a:endParaRPr lang="zh-CN" altLang="en-US" b="1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r>
                        <a:rPr lang="zh-CN" altLang="en-US" b="1" dirty="0">
                          <a:latin typeface="经典趣体简" pitchFamily="49" charset="-122"/>
                          <a:ea typeface="经典趣体简" pitchFamily="49" charset="-122"/>
                        </a:rPr>
                        <a:t>碳酸钠</a:t>
                      </a:r>
                      <a:endParaRPr lang="zh-CN" altLang="en-US" b="1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r>
                        <a:rPr lang="zh-CN" altLang="en-US" b="1" dirty="0">
                          <a:latin typeface="经典趣体简" pitchFamily="49" charset="-122"/>
                          <a:ea typeface="经典趣体简" pitchFamily="49" charset="-122"/>
                        </a:rPr>
                        <a:t>碳酸氢钠</a:t>
                      </a:r>
                      <a:endParaRPr lang="zh-CN" altLang="en-US" b="1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36905"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r>
                        <a:rPr lang="zh-CN" altLang="en-US" b="1" dirty="0">
                          <a:latin typeface="经典趣体简" pitchFamily="49" charset="-122"/>
                          <a:ea typeface="经典趣体简" pitchFamily="49" charset="-122"/>
                        </a:rPr>
                        <a:t>化学式</a:t>
                      </a:r>
                      <a:endParaRPr lang="zh-CN" altLang="en-US" b="1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endParaRPr lang="zh-CN" altLang="en-US" b="1" dirty="0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endParaRPr lang="zh-CN" altLang="en-US" b="1" dirty="0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7385"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lnSpc>
                          <a:spcPct val="90000"/>
                        </a:lnSpc>
                        <a:buNone/>
                      </a:pPr>
                      <a:r>
                        <a:rPr lang="zh-CN" altLang="en-US" b="1">
                          <a:latin typeface="经典趣体简" pitchFamily="49" charset="-122"/>
                          <a:ea typeface="经典趣体简" pitchFamily="49" charset="-122"/>
                        </a:rPr>
                        <a:t>俗名</a:t>
                      </a: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endParaRPr lang="zh-CN" altLang="en-US" b="1" dirty="0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endParaRPr lang="zh-CN" altLang="en-US" b="1" dirty="0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45185"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lnSpc>
                          <a:spcPct val="90000"/>
                        </a:lnSpc>
                        <a:buNone/>
                      </a:pPr>
                      <a:r>
                        <a:rPr lang="zh-CN" altLang="en-US" b="1" dirty="0">
                          <a:latin typeface="经典趣体简" pitchFamily="49" charset="-122"/>
                          <a:ea typeface="经典趣体简" pitchFamily="49" charset="-122"/>
                        </a:rPr>
                        <a:t>在水中的溶解性 </a:t>
                      </a:r>
                      <a:endParaRPr lang="zh-CN" altLang="en-US" b="1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endParaRPr lang="zh-CN" altLang="en-US" b="1" dirty="0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06120"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lnSpc>
                          <a:spcPct val="90000"/>
                        </a:lnSpc>
                        <a:buNone/>
                      </a:pPr>
                      <a:r>
                        <a:rPr lang="zh-CN" altLang="en-US" b="1" dirty="0">
                          <a:latin typeface="经典趣体简" pitchFamily="49" charset="-122"/>
                          <a:ea typeface="经典趣体简" pitchFamily="49" charset="-122"/>
                        </a:rPr>
                        <a:t>碱性</a:t>
                      </a: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endParaRPr lang="zh-CN" altLang="en-US" b="1" dirty="0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22913" name="文本框 122912"/>
          <p:cNvSpPr txBox="1"/>
          <p:nvPr/>
        </p:nvSpPr>
        <p:spPr>
          <a:xfrm>
            <a:off x="4343400" y="2305685"/>
            <a:ext cx="1654810" cy="58356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zh-CN" altLang="en-US" sz="3200" b="1" dirty="0">
                <a:solidFill>
                  <a:srgbClr val="0033CC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en-US" altLang="zh-CN" sz="3200" b="1">
                <a:solidFill>
                  <a:srgbClr val="DE582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Na</a:t>
            </a:r>
            <a:r>
              <a:rPr lang="en-US" altLang="zh-CN" sz="3200" b="1" baseline="-25000">
                <a:solidFill>
                  <a:srgbClr val="DE582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2</a:t>
            </a:r>
            <a:r>
              <a:rPr lang="en-US" altLang="zh-CN" sz="3200" b="1">
                <a:solidFill>
                  <a:srgbClr val="DE582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CO</a:t>
            </a:r>
            <a:r>
              <a:rPr lang="en-US" altLang="zh-CN" sz="3200" b="1" baseline="-25000">
                <a:solidFill>
                  <a:srgbClr val="DE582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3</a:t>
            </a:r>
            <a:r>
              <a:rPr lang="en-US" altLang="zh-CN" sz="3200" b="1">
                <a:solidFill>
                  <a:srgbClr val="DE582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</a:p>
        </p:txBody>
      </p:sp>
      <p:sp>
        <p:nvSpPr>
          <p:cNvPr id="26657" name="矩形 122913"/>
          <p:cNvSpPr/>
          <p:nvPr/>
        </p:nvSpPr>
        <p:spPr>
          <a:xfrm>
            <a:off x="1524000" y="3281363"/>
            <a:ext cx="9144000" cy="0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26658" name="矩形 122914"/>
          <p:cNvSpPr/>
          <p:nvPr/>
        </p:nvSpPr>
        <p:spPr>
          <a:xfrm>
            <a:off x="1524000" y="3250248"/>
            <a:ext cx="9144000" cy="0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122917" name="文本框 122916"/>
          <p:cNvSpPr txBox="1"/>
          <p:nvPr/>
        </p:nvSpPr>
        <p:spPr>
          <a:xfrm>
            <a:off x="7772400" y="2305685"/>
            <a:ext cx="1838960" cy="58356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zh-CN" altLang="en-US" sz="3200" b="1" dirty="0">
                <a:solidFill>
                  <a:srgbClr val="0033CC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en-US" altLang="zh-CN" sz="3200" b="1">
                <a:solidFill>
                  <a:srgbClr val="DE582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NaHCO</a:t>
            </a:r>
            <a:r>
              <a:rPr lang="en-US" altLang="zh-CN" sz="3200" b="1" baseline="-25000">
                <a:solidFill>
                  <a:srgbClr val="DE582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3</a:t>
            </a:r>
            <a:r>
              <a:rPr lang="en-US" altLang="zh-CN" sz="3200" b="1">
                <a:solidFill>
                  <a:srgbClr val="DE582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</a:p>
        </p:txBody>
      </p:sp>
      <p:sp>
        <p:nvSpPr>
          <p:cNvPr id="122918" name="文本框 122917"/>
          <p:cNvSpPr txBox="1"/>
          <p:nvPr/>
        </p:nvSpPr>
        <p:spPr>
          <a:xfrm>
            <a:off x="4185285" y="2989580"/>
            <a:ext cx="1970405" cy="52197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zh-CN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迷你霹雳体" pitchFamily="33" charset="-122"/>
              </a:rPr>
              <a:t>苏打、纯碱</a:t>
            </a:r>
            <a:r>
              <a:rPr lang="zh-CN" altLang="en-US" sz="2800" b="1" dirty="0">
                <a:solidFill>
                  <a:schemeClr val="folHlink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</a:p>
        </p:txBody>
      </p:sp>
      <p:sp>
        <p:nvSpPr>
          <p:cNvPr id="122919" name="文本框 122918"/>
          <p:cNvSpPr txBox="1"/>
          <p:nvPr/>
        </p:nvSpPr>
        <p:spPr>
          <a:xfrm>
            <a:off x="7772400" y="2989263"/>
            <a:ext cx="1407795" cy="58356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zh-CN" altLang="en-US" sz="3200" b="1" dirty="0">
                <a:solidFill>
                  <a:srgbClr val="FF0000"/>
                </a:solidFill>
                <a:latin typeface="迷你霹雳体" pitchFamily="33" charset="-122"/>
                <a:ea typeface="迷你霹雳体" pitchFamily="33" charset="-122"/>
              </a:rPr>
              <a:t>小苏打</a:t>
            </a:r>
            <a:r>
              <a:rPr lang="zh-CN" altLang="en-US" sz="3200" b="1" dirty="0">
                <a:solidFill>
                  <a:schemeClr val="folHlink"/>
                </a:solidFill>
                <a:latin typeface="迷你霹雳体" pitchFamily="33" charset="-122"/>
                <a:ea typeface="迷你霹雳体" pitchFamily="33" charset="-122"/>
              </a:rPr>
              <a:t>  </a:t>
            </a:r>
          </a:p>
        </p:txBody>
      </p:sp>
      <p:grpSp>
        <p:nvGrpSpPr>
          <p:cNvPr id="122920" name="组合 122919"/>
          <p:cNvGrpSpPr/>
          <p:nvPr/>
        </p:nvGrpSpPr>
        <p:grpSpPr>
          <a:xfrm>
            <a:off x="4658043" y="3680143"/>
            <a:ext cx="5113337" cy="587374"/>
            <a:chOff x="1927" y="2750"/>
            <a:chExt cx="3221" cy="370"/>
          </a:xfrm>
        </p:grpSpPr>
        <p:sp>
          <p:nvSpPr>
            <p:cNvPr id="26664" name="文本框 122920"/>
            <p:cNvSpPr txBox="1"/>
            <p:nvPr/>
          </p:nvSpPr>
          <p:spPr>
            <a:xfrm>
              <a:off x="1927" y="2752"/>
              <a:ext cx="3221" cy="368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800" b="1" dirty="0">
                  <a:solidFill>
                    <a:srgbClr val="6600FF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 </a:t>
              </a:r>
              <a:r>
                <a:rPr lang="en-US" altLang="zh-CN" sz="3200" b="1">
                  <a:latin typeface="Times New Roman" panose="02020603050405020304" pitchFamily="18" charset="0"/>
                  <a:ea typeface="隶书" panose="02010509060101010101" charset="-122"/>
                </a:rPr>
                <a:t>Na</a:t>
              </a:r>
              <a:r>
                <a:rPr lang="en-US" altLang="zh-CN" sz="3200" b="1" baseline="-25000">
                  <a:latin typeface="Times New Roman" panose="02020603050405020304" pitchFamily="18" charset="0"/>
                  <a:ea typeface="隶书" panose="02010509060101010101" charset="-122"/>
                </a:rPr>
                <a:t>2</a:t>
              </a:r>
              <a:r>
                <a:rPr lang="en-US" altLang="zh-CN" sz="3200" b="1">
                  <a:latin typeface="Times New Roman" panose="02020603050405020304" pitchFamily="18" charset="0"/>
                  <a:ea typeface="隶书" panose="02010509060101010101" charset="-122"/>
                </a:rPr>
                <a:t>CO</a:t>
              </a:r>
              <a:r>
                <a:rPr lang="en-US" altLang="zh-CN" sz="3200" b="1" baseline="-25000">
                  <a:latin typeface="Times New Roman" panose="02020603050405020304" pitchFamily="18" charset="0"/>
                  <a:ea typeface="隶书" panose="02010509060101010101" charset="-122"/>
                </a:rPr>
                <a:t>3</a:t>
              </a:r>
              <a:r>
                <a:rPr lang="en-US" altLang="zh-CN" sz="3200" b="1">
                  <a:latin typeface="Times New Roman" panose="02020603050405020304" pitchFamily="18" charset="0"/>
                  <a:ea typeface="隶书" panose="02010509060101010101" charset="-122"/>
                </a:rPr>
                <a:t>  </a:t>
              </a:r>
              <a:r>
                <a:rPr lang="en-US" altLang="zh-CN" sz="3200" b="1" u="sng">
                  <a:latin typeface="Times New Roman" panose="02020603050405020304" pitchFamily="18" charset="0"/>
                  <a:ea typeface="隶书" panose="02010509060101010101" charset="-122"/>
                </a:rPr>
                <a:t>      </a:t>
              </a:r>
              <a:r>
                <a:rPr lang="en-US" altLang="zh-CN" sz="3200" b="1">
                  <a:latin typeface="Times New Roman" panose="02020603050405020304" pitchFamily="18" charset="0"/>
                  <a:ea typeface="隶书" panose="02010509060101010101" charset="-122"/>
                </a:rPr>
                <a:t>  NaHCO</a:t>
              </a:r>
              <a:r>
                <a:rPr lang="en-US" altLang="zh-CN" sz="3200" b="1" baseline="-25000">
                  <a:latin typeface="Times New Roman" panose="02020603050405020304" pitchFamily="18" charset="0"/>
                  <a:ea typeface="隶书" panose="02010509060101010101" charset="-122"/>
                </a:rPr>
                <a:t>3</a:t>
              </a:r>
              <a:r>
                <a:rPr lang="en-US" altLang="zh-CN" sz="2800" b="1">
                  <a:latin typeface="Times New Roman" panose="02020603050405020304" pitchFamily="18" charset="0"/>
                  <a:ea typeface="隶书" panose="02010509060101010101" charset="-122"/>
                </a:rPr>
                <a:t> </a:t>
              </a:r>
              <a:endParaRPr lang="en-US" altLang="zh-CN" sz="28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26665" name="文本框 122921"/>
            <p:cNvSpPr txBox="1"/>
            <p:nvPr/>
          </p:nvSpPr>
          <p:spPr>
            <a:xfrm>
              <a:off x="3016" y="2750"/>
              <a:ext cx="273" cy="368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 sz="3200" b="1">
                  <a:solidFill>
                    <a:srgbClr val="FF0000"/>
                  </a:solidFill>
                  <a:latin typeface="Times New Roman" panose="02020603050405020304" pitchFamily="18" charset="0"/>
                  <a:ea typeface="隶书" panose="02010509060101010101" charset="-122"/>
                </a:rPr>
                <a:t>&gt;</a:t>
              </a:r>
            </a:p>
          </p:txBody>
        </p:sp>
      </p:grpSp>
      <p:grpSp>
        <p:nvGrpSpPr>
          <p:cNvPr id="122923" name="组合 122922"/>
          <p:cNvGrpSpPr/>
          <p:nvPr/>
        </p:nvGrpSpPr>
        <p:grpSpPr>
          <a:xfrm>
            <a:off x="4658043" y="4398645"/>
            <a:ext cx="5113337" cy="595313"/>
            <a:chOff x="1927" y="3285"/>
            <a:chExt cx="3221" cy="375"/>
          </a:xfrm>
        </p:grpSpPr>
        <p:sp>
          <p:nvSpPr>
            <p:cNvPr id="26667" name="文本框 122923"/>
            <p:cNvSpPr txBox="1"/>
            <p:nvPr/>
          </p:nvSpPr>
          <p:spPr>
            <a:xfrm>
              <a:off x="1927" y="3285"/>
              <a:ext cx="3221" cy="368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800" b="1" dirty="0">
                  <a:solidFill>
                    <a:srgbClr val="6600FF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 </a:t>
              </a:r>
              <a:r>
                <a:rPr lang="en-US" altLang="zh-CN" sz="3200" b="1">
                  <a:latin typeface="Times New Roman" panose="02020603050405020304" pitchFamily="18" charset="0"/>
                  <a:ea typeface="隶书" panose="02010509060101010101" charset="-122"/>
                </a:rPr>
                <a:t>Na</a:t>
              </a:r>
              <a:r>
                <a:rPr lang="en-US" altLang="zh-CN" sz="3200" b="1" baseline="-25000">
                  <a:latin typeface="Times New Roman" panose="02020603050405020304" pitchFamily="18" charset="0"/>
                  <a:ea typeface="隶书" panose="02010509060101010101" charset="-122"/>
                </a:rPr>
                <a:t>2</a:t>
              </a:r>
              <a:r>
                <a:rPr lang="en-US" altLang="zh-CN" sz="3200" b="1">
                  <a:latin typeface="Times New Roman" panose="02020603050405020304" pitchFamily="18" charset="0"/>
                  <a:ea typeface="隶书" panose="02010509060101010101" charset="-122"/>
                </a:rPr>
                <a:t>CO</a:t>
              </a:r>
              <a:r>
                <a:rPr lang="en-US" altLang="zh-CN" sz="3200" b="1" baseline="-25000">
                  <a:latin typeface="Times New Roman" panose="02020603050405020304" pitchFamily="18" charset="0"/>
                  <a:ea typeface="隶书" panose="02010509060101010101" charset="-122"/>
                </a:rPr>
                <a:t>3</a:t>
              </a:r>
              <a:r>
                <a:rPr lang="en-US" altLang="zh-CN" sz="3200" b="1">
                  <a:latin typeface="Times New Roman" panose="02020603050405020304" pitchFamily="18" charset="0"/>
                  <a:ea typeface="隶书" panose="02010509060101010101" charset="-122"/>
                </a:rPr>
                <a:t>  </a:t>
              </a:r>
              <a:r>
                <a:rPr lang="en-US" altLang="zh-CN" sz="3200" b="1" u="sng">
                  <a:latin typeface="Times New Roman" panose="02020603050405020304" pitchFamily="18" charset="0"/>
                  <a:ea typeface="隶书" panose="02010509060101010101" charset="-122"/>
                </a:rPr>
                <a:t>      </a:t>
              </a:r>
              <a:r>
                <a:rPr lang="en-US" altLang="zh-CN" sz="3200" b="1">
                  <a:latin typeface="Times New Roman" panose="02020603050405020304" pitchFamily="18" charset="0"/>
                  <a:ea typeface="隶书" panose="02010509060101010101" charset="-122"/>
                </a:rPr>
                <a:t>  NaHCO</a:t>
              </a:r>
              <a:r>
                <a:rPr lang="en-US" altLang="zh-CN" sz="3200" b="1" baseline="-25000">
                  <a:latin typeface="Times New Roman" panose="02020603050405020304" pitchFamily="18" charset="0"/>
                  <a:ea typeface="隶书" panose="02010509060101010101" charset="-122"/>
                </a:rPr>
                <a:t>3</a:t>
              </a:r>
              <a:r>
                <a:rPr lang="en-US" altLang="zh-CN" sz="2800" b="1">
                  <a:latin typeface="Times New Roman" panose="02020603050405020304" pitchFamily="18" charset="0"/>
                  <a:ea typeface="隶书" panose="02010509060101010101" charset="-122"/>
                </a:rPr>
                <a:t> </a:t>
              </a:r>
              <a:endParaRPr lang="en-US" altLang="zh-CN" sz="28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26668" name="文本框 122924"/>
            <p:cNvSpPr txBox="1"/>
            <p:nvPr/>
          </p:nvSpPr>
          <p:spPr>
            <a:xfrm>
              <a:off x="3015" y="3292"/>
              <a:ext cx="273" cy="368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 sz="3200" b="1">
                  <a:solidFill>
                    <a:srgbClr val="FF0000"/>
                  </a:solidFill>
                  <a:latin typeface="Times New Roman" panose="02020603050405020304" pitchFamily="18" charset="0"/>
                  <a:ea typeface="隶书" panose="02010509060101010101" charset="-122"/>
                </a:rPr>
                <a:t>&gt;</a:t>
              </a:r>
            </a:p>
          </p:txBody>
        </p:sp>
      </p:grpSp>
      <p:sp>
        <p:nvSpPr>
          <p:cNvPr id="103437" name="圆角矩形 103436"/>
          <p:cNvSpPr/>
          <p:nvPr/>
        </p:nvSpPr>
        <p:spPr>
          <a:xfrm>
            <a:off x="695960" y="666115"/>
            <a:ext cx="3962400" cy="792163"/>
          </a:xfrm>
          <a:prstGeom prst="roundRect">
            <a:avLst>
              <a:gd name="adj" fmla="val 16667"/>
            </a:avLst>
          </a:prstGeom>
          <a:solidFill>
            <a:srgbClr val="00B0F0"/>
          </a:solidFill>
          <a:ln w="9525">
            <a:noFill/>
          </a:ln>
        </p:spPr>
        <p:txBody>
          <a:bodyPr wrap="none" anchor="ctr"/>
          <a:lstStyle/>
          <a:p>
            <a:pPr algn="ctr" fontAlgn="base"/>
            <a:r>
              <a:rPr lang="zh-CN" altLang="en-US" sz="4400" b="1" strike="noStrike" noProof="1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经典趣体简" pitchFamily="49" charset="-122"/>
                <a:ea typeface="经典趣体简" pitchFamily="49" charset="-122"/>
                <a:cs typeface="+mn-cs"/>
              </a:rPr>
              <a:t>归纳与总结</a:t>
            </a:r>
          </a:p>
        </p:txBody>
      </p:sp>
    </p:spTree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29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29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500"/>
                                        <p:tgtEl>
                                          <p:spTgt spid="1229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29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29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5" dur="1000"/>
                                        <p:tgtEl>
                                          <p:spTgt spid="1229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54" presetClass="entr" presetSubtype="0" ac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229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229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229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229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29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54" presetClass="entr" presetSubtype="0" ac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229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229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229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229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2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229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229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229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229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900" decel="100000" fill="hold"/>
                                        <p:tgtEl>
                                          <p:spTgt spid="1229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229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13" grpId="0"/>
      <p:bldP spid="122917" grpId="0"/>
      <p:bldP spid="122918" grpId="0"/>
      <p:bldP spid="12291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905510" y="1365885"/>
            <a:ext cx="9968230" cy="45231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3200"/>
              <a:t>1.</a:t>
            </a:r>
            <a:r>
              <a:rPr lang="zh-CN" altLang="en-US" sz="3200"/>
              <a:t>下列对于Na</a:t>
            </a:r>
            <a:r>
              <a:rPr lang="zh-CN" altLang="en-US" sz="3200" baseline="-25000"/>
              <a:t>2</a:t>
            </a:r>
            <a:r>
              <a:rPr lang="zh-CN" altLang="en-US" sz="3200"/>
              <a:t>0、Na</a:t>
            </a:r>
            <a:r>
              <a:rPr lang="zh-CN" altLang="en-US" sz="3200" baseline="-25000"/>
              <a:t>2</a:t>
            </a:r>
            <a:r>
              <a:rPr lang="zh-CN" altLang="en-US" sz="3200"/>
              <a:t>O</a:t>
            </a:r>
            <a:r>
              <a:rPr lang="zh-CN" altLang="en-US" sz="3200" baseline="-25000"/>
              <a:t>2</a:t>
            </a:r>
            <a:r>
              <a:rPr lang="zh-CN" altLang="en-US" sz="3200"/>
              <a:t>的比较正确的一项是(        )。</a:t>
            </a:r>
          </a:p>
          <a:p>
            <a:endParaRPr lang="zh-CN" altLang="en-US" sz="3200"/>
          </a:p>
          <a:p>
            <a:r>
              <a:rPr lang="zh-CN" altLang="en-US" sz="3200"/>
              <a:t>A. Na</a:t>
            </a:r>
            <a:r>
              <a:rPr lang="zh-CN" altLang="en-US" sz="3200" baseline="-25000"/>
              <a:t>2</a:t>
            </a:r>
            <a:r>
              <a:rPr lang="zh-CN" altLang="en-US" sz="3200"/>
              <a:t>0</a:t>
            </a:r>
            <a:r>
              <a:rPr lang="zh-CN" altLang="en-US" sz="3200" baseline="-25000"/>
              <a:t>2</a:t>
            </a:r>
            <a:r>
              <a:rPr lang="zh-CN" altLang="en-US" sz="3200"/>
              <a:t>、Na</a:t>
            </a:r>
            <a:r>
              <a:rPr lang="zh-CN" altLang="en-US" sz="3200" baseline="-25000"/>
              <a:t>2</a:t>
            </a:r>
            <a:r>
              <a:rPr lang="zh-CN" altLang="en-US" sz="3200"/>
              <a:t>0都是钠的氧化物，都是碱性氧化物</a:t>
            </a:r>
          </a:p>
          <a:p>
            <a:endParaRPr lang="zh-CN" altLang="en-US" sz="3200"/>
          </a:p>
          <a:p>
            <a:r>
              <a:rPr lang="zh-CN" altLang="en-US" sz="3200"/>
              <a:t>B. Na</a:t>
            </a:r>
            <a:r>
              <a:rPr lang="zh-CN" altLang="en-US" sz="3200" baseline="-25000"/>
              <a:t>2</a:t>
            </a:r>
            <a:r>
              <a:rPr lang="zh-CN" altLang="en-US" sz="3200"/>
              <a:t>0、Na</a:t>
            </a:r>
            <a:r>
              <a:rPr lang="zh-CN" altLang="en-US" sz="3200" baseline="-25000"/>
              <a:t>2</a:t>
            </a:r>
            <a:r>
              <a:rPr lang="zh-CN" altLang="en-US" sz="3200"/>
              <a:t>0</a:t>
            </a:r>
            <a:r>
              <a:rPr lang="en-US" altLang="zh-CN" sz="3200" baseline="-25000"/>
              <a:t>2</a:t>
            </a:r>
            <a:r>
              <a:rPr lang="zh-CN" altLang="en-US" sz="3200"/>
              <a:t>都是易溶于水(与水反应）的白色固体</a:t>
            </a:r>
          </a:p>
          <a:p>
            <a:endParaRPr lang="zh-CN" altLang="en-US" sz="3200"/>
          </a:p>
          <a:p>
            <a:r>
              <a:rPr lang="zh-CN" altLang="en-US" sz="3200"/>
              <a:t>C. Na</a:t>
            </a:r>
            <a:r>
              <a:rPr lang="zh-CN" altLang="en-US" sz="3200" baseline="-25000"/>
              <a:t>2</a:t>
            </a:r>
            <a:r>
              <a:rPr lang="zh-CN" altLang="en-US" sz="3200"/>
              <a:t>0</a:t>
            </a:r>
            <a:r>
              <a:rPr lang="en-US" altLang="zh-CN" sz="3200" baseline="-25000"/>
              <a:t>2</a:t>
            </a:r>
            <a:r>
              <a:rPr lang="zh-CN" altLang="en-US" sz="3200"/>
              <a:t>在和CO</a:t>
            </a:r>
            <a:r>
              <a:rPr lang="zh-CN" altLang="en-US" sz="3200" baseline="-25000"/>
              <a:t>2</a:t>
            </a:r>
            <a:r>
              <a:rPr lang="zh-CN" altLang="en-US" sz="3200"/>
              <a:t>的反应中既是氧化剂又是还原剂</a:t>
            </a:r>
          </a:p>
          <a:p>
            <a:endParaRPr lang="zh-CN" altLang="en-US" sz="3200"/>
          </a:p>
          <a:p>
            <a:r>
              <a:rPr lang="zh-CN" altLang="en-US" sz="3200"/>
              <a:t>D. Na</a:t>
            </a:r>
            <a:r>
              <a:rPr lang="zh-CN" altLang="en-US" sz="3200" baseline="-25000"/>
              <a:t>2</a:t>
            </a:r>
            <a:r>
              <a:rPr lang="zh-CN" altLang="en-US" sz="3200"/>
              <a:t>0</a:t>
            </a:r>
            <a:r>
              <a:rPr lang="zh-CN" altLang="en-US" sz="3200" baseline="-25000"/>
              <a:t>2</a:t>
            </a:r>
            <a:r>
              <a:rPr lang="zh-CN" altLang="en-US" sz="3200"/>
              <a:t>阴阳离子数之比为</a:t>
            </a:r>
            <a:r>
              <a:rPr lang="en-US" altLang="zh-CN" sz="3200"/>
              <a:t>1</a:t>
            </a:r>
            <a:r>
              <a:rPr lang="zh-CN" altLang="en-US" sz="3200"/>
              <a:t>：</a:t>
            </a:r>
            <a:r>
              <a:rPr lang="en-US" altLang="zh-CN" sz="3200"/>
              <a:t>1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9349740" y="1365885"/>
            <a:ext cx="48577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>
                <a:solidFill>
                  <a:srgbClr val="FF0000"/>
                </a:solidFill>
              </a:rPr>
              <a:t>C</a:t>
            </a:r>
          </a:p>
        </p:txBody>
      </p:sp>
    </p:spTree>
    <p:custDataLst>
      <p:tags r:id="rId1"/>
    </p:custDataLst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6900" name="图片 336899" descr="头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398" y="328613"/>
            <a:ext cx="5016500" cy="11938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36905" name="文本框 336904"/>
          <p:cNvSpPr txBox="1"/>
          <p:nvPr/>
        </p:nvSpPr>
        <p:spPr>
          <a:xfrm>
            <a:off x="1399223" y="476250"/>
            <a:ext cx="3203575" cy="7683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ctr" eaLnBrk="1" hangingPunct="1"/>
            <a:r>
              <a:rPr lang="zh-CN" altLang="en-US" sz="4400" b="0" dirty="0">
                <a:solidFill>
                  <a:srgbClr val="FFFFFF"/>
                </a:solidFill>
                <a:latin typeface="方正小标宋_GBK" panose="03000509000000000000" pitchFamily="65" charset="-122"/>
                <a:ea typeface="方正小标宋_GBK" panose="03000509000000000000" pitchFamily="65" charset="-122"/>
              </a:rPr>
              <a:t>第  二  章</a:t>
            </a:r>
          </a:p>
        </p:txBody>
      </p:sp>
      <p:sp>
        <p:nvSpPr>
          <p:cNvPr id="336909" name="文本框 336908"/>
          <p:cNvSpPr txBox="1"/>
          <p:nvPr/>
        </p:nvSpPr>
        <p:spPr>
          <a:xfrm>
            <a:off x="603250" y="2813685"/>
            <a:ext cx="10607675" cy="97091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ctr" eaLnBrk="1" fontAlgn="base" hangingPunct="1">
              <a:lnSpc>
                <a:spcPct val="130000"/>
              </a:lnSpc>
              <a:buClrTx/>
              <a:buSzTx/>
              <a:buFontTx/>
            </a:pPr>
            <a:r>
              <a:rPr lang="zh-CN" altLang="en-US" sz="4400" b="1" dirty="0">
                <a:solidFill>
                  <a:srgbClr val="000000"/>
                </a:solidFill>
                <a:latin typeface="Times New Roman" panose="02020603050405020304" pitchFamily="18" charset="0"/>
                <a:ea typeface="华文新魏" panose="02010800040101010101" pitchFamily="2" charset="-122"/>
              </a:rPr>
              <a:t>第 一 节　钠 及 其 化 合 物</a:t>
            </a:r>
          </a:p>
        </p:txBody>
      </p:sp>
      <p:sp>
        <p:nvSpPr>
          <p:cNvPr id="336910" name="文本框 336909"/>
          <p:cNvSpPr txBox="1"/>
          <p:nvPr/>
        </p:nvSpPr>
        <p:spPr>
          <a:xfrm>
            <a:off x="603250" y="4140200"/>
            <a:ext cx="10607675" cy="81153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ctr" eaLnBrk="1" hangingPunct="1">
              <a:lnSpc>
                <a:spcPct val="130000"/>
              </a:lnSpc>
            </a:pPr>
            <a:r>
              <a:rPr lang="zh-CN" altLang="en-US" sz="3200" b="1" dirty="0">
                <a:solidFill>
                  <a:srgbClr val="000000"/>
                </a:solidFill>
                <a:latin typeface="Times New Roman" panose="02020603050405020304" pitchFamily="18" charset="0"/>
                <a:ea typeface="黑体" panose="02010609060101010101" pitchFamily="2" charset="-122"/>
              </a:rPr>
              <a:t>第2课时　钠的几种化合物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8846185" y="5273675"/>
            <a:ext cx="303212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>
                <a:latin typeface="华文新魏" panose="02010800040101010101" pitchFamily="2" charset="-122"/>
                <a:ea typeface="华文新魏" panose="02010800040101010101" pitchFamily="2" charset="-122"/>
              </a:rPr>
              <a:t>杨卓然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2249170" y="1918335"/>
            <a:ext cx="858266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海水中重要的元素</a:t>
            </a:r>
            <a:r>
              <a:rPr lang="en-US" altLang="zh-CN" sz="4400" b="1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----</a:t>
            </a:r>
            <a:r>
              <a:rPr lang="zh-CN" altLang="en-US" sz="4400" b="1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钠和氯</a:t>
            </a:r>
          </a:p>
        </p:txBody>
      </p:sp>
    </p:spTree>
  </p:cSld>
  <p:clrMapOvr>
    <a:masterClrMapping/>
  </p:clrMapOvr>
  <p:transition>
    <p:cover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889635" y="613410"/>
            <a:ext cx="10063480" cy="45231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3200"/>
              <a:t>2</a:t>
            </a:r>
            <a:r>
              <a:rPr lang="zh-CN" altLang="en-US" sz="3200"/>
              <a:t>、</a:t>
            </a:r>
            <a:r>
              <a:rPr sz="3200"/>
              <a:t>下列关于Na</a:t>
            </a:r>
            <a:r>
              <a:rPr lang="en-US" sz="3200" baseline="-25000"/>
              <a:t>2</a:t>
            </a:r>
            <a:r>
              <a:rPr sz="3200"/>
              <a:t>C0</a:t>
            </a:r>
            <a:r>
              <a:rPr lang="en-US" sz="3200" baseline="-25000"/>
              <a:t>3</a:t>
            </a:r>
            <a:r>
              <a:rPr sz="3200"/>
              <a:t>的叙述中， 不正确的是</a:t>
            </a:r>
            <a:r>
              <a:rPr lang="zh-CN" sz="3200"/>
              <a:t>（  ）</a:t>
            </a:r>
            <a:endParaRPr sz="3200"/>
          </a:p>
          <a:p>
            <a:endParaRPr sz="3200"/>
          </a:p>
          <a:p>
            <a:r>
              <a:rPr sz="3200"/>
              <a:t>A.水溶液显</a:t>
            </a:r>
            <a:r>
              <a:rPr lang="zh-CN" sz="3200"/>
              <a:t>碱</a:t>
            </a:r>
            <a:r>
              <a:rPr sz="3200"/>
              <a:t>性</a:t>
            </a:r>
          </a:p>
          <a:p>
            <a:endParaRPr sz="3200"/>
          </a:p>
          <a:p>
            <a:r>
              <a:rPr sz="3200"/>
              <a:t>B.治疗胃酸过多的一种药剂</a:t>
            </a:r>
          </a:p>
          <a:p>
            <a:endParaRPr sz="3200"/>
          </a:p>
          <a:p>
            <a:r>
              <a:rPr sz="3200"/>
              <a:t>C.热的Na</a:t>
            </a:r>
            <a:r>
              <a:rPr sz="3200" baseline="-25000"/>
              <a:t>2</a:t>
            </a:r>
            <a:r>
              <a:rPr sz="3200"/>
              <a:t>C0</a:t>
            </a:r>
            <a:r>
              <a:rPr lang="en-US" sz="3200" baseline="-25000"/>
              <a:t>3</a:t>
            </a:r>
            <a:r>
              <a:rPr sz="3200"/>
              <a:t>溶液可用来除去沾污</a:t>
            </a:r>
          </a:p>
          <a:p>
            <a:endParaRPr sz="3200"/>
          </a:p>
          <a:p>
            <a:r>
              <a:rPr sz="3200"/>
              <a:t>D.</a:t>
            </a:r>
            <a:r>
              <a:rPr lang="zh-CN" sz="3200"/>
              <a:t>其在水中的溶解性强于小苏打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8971280" y="613410"/>
            <a:ext cx="39687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>
                <a:solidFill>
                  <a:srgbClr val="FF0000"/>
                </a:solidFill>
              </a:rPr>
              <a:t>B</a:t>
            </a:r>
          </a:p>
        </p:txBody>
      </p:sp>
    </p:spTree>
    <p:custDataLst>
      <p:tags r:id="rId1"/>
    </p:custDataLst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194306" name="Group 60"/>
          <p:cNvGraphicFramePr>
            <a:graphicFrameLocks noGrp="1"/>
          </p:cNvGraphicFramePr>
          <p:nvPr>
            <p:ph/>
            <p:custDataLst>
              <p:tags r:id="rId1"/>
            </p:custDataLst>
          </p:nvPr>
        </p:nvGraphicFramePr>
        <p:xfrm>
          <a:off x="610870" y="1332865"/>
          <a:ext cx="11239500" cy="5054600"/>
        </p:xfrm>
        <a:graphic>
          <a:graphicData uri="http://schemas.openxmlformats.org/drawingml/2006/table">
            <a:tbl>
              <a:tblPr>
                <a:tableStyleId>{327F97BB-C833-4FB7-BDE5-3F7075034690}</a:tableStyleId>
              </a:tblPr>
              <a:tblGrid>
                <a:gridCol w="29597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25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65391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6451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dirty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2200" b="1" baseline="0" dirty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Na</a:t>
                      </a:r>
                      <a:r>
                        <a:rPr kumimoji="1" lang="en-US" altLang="zh-CN" sz="2200" b="1" baseline="-25000" dirty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1" lang="en-US" altLang="zh-CN" sz="2200" b="1" baseline="0" dirty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</a:t>
                      </a:r>
                      <a:endParaRPr kumimoji="1" lang="en-US" altLang="zh-CN" sz="2200" b="1" baseline="0" dirty="0" smtClean="0">
                        <a:ln>
                          <a:noFill/>
                        </a:ln>
                        <a:effectLst/>
                        <a:cs typeface="Arial" panose="020B0604020202020204" pitchFamily="34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2200" b="1" baseline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Na</a:t>
                      </a:r>
                      <a:r>
                        <a:rPr kumimoji="1" lang="en-US" altLang="zh-CN" sz="2200" b="1" baseline="-2500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1" lang="en-US" altLang="zh-CN" sz="2200" b="1" baseline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</a:t>
                      </a:r>
                      <a:r>
                        <a:rPr kumimoji="1" lang="en-US" altLang="zh-CN" sz="2200" b="1" baseline="-2500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403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2200" b="1" baseline="0" dirty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</a:rPr>
                        <a:t>颜色状态</a:t>
                      </a:r>
                    </a:p>
                  </a:txBody>
                  <a:tcPr marT="45719" marB="45719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879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2200" b="1" baseline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</a:rPr>
                        <a:t>氧元素价态</a:t>
                      </a:r>
                    </a:p>
                  </a:txBody>
                  <a:tcPr marT="45719" marB="45719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1" lang="zh-CN" altLang="en-US" sz="2200" b="1" baseline="0" dirty="0"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宋体" panose="02010600030101010101" pitchFamily="2" charset="-122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943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2200" b="1" baseline="0" dirty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</a:rPr>
                        <a:t>是否碱性氧化物</a:t>
                      </a:r>
                    </a:p>
                  </a:txBody>
                  <a:tcPr marT="45719" marB="45719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dirty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dirty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848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2200" b="1" baseline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</a:rPr>
                        <a:t>与水反应</a:t>
                      </a:r>
                    </a:p>
                  </a:txBody>
                  <a:tcPr marT="45719" marB="45719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1468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2200" b="1" baseline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与</a:t>
                      </a:r>
                      <a:r>
                        <a:rPr kumimoji="1" lang="en-US" altLang="zh-CN" sz="2200" b="1" baseline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</a:t>
                      </a:r>
                      <a:r>
                        <a:rPr kumimoji="1" lang="en-US" altLang="zh-CN" sz="2200" b="1" baseline="-2500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1" lang="zh-CN" altLang="en-US" sz="2200" b="1" baseline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反应</a:t>
                      </a:r>
                    </a:p>
                  </a:txBody>
                  <a:tcPr marT="45719" marB="45719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6233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2200" b="1" baseline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</a:rPr>
                        <a:t>与盐酸反应</a:t>
                      </a:r>
                    </a:p>
                  </a:txBody>
                  <a:tcPr marT="45719" marB="45719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86233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2200" b="1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用途</a:t>
                      </a:r>
                    </a:p>
                  </a:txBody>
                  <a:tcPr marT="45719" marB="45719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200" b="1" baseline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---</a:t>
                      </a:r>
                      <a:r>
                        <a:rPr kumimoji="0" lang="en-US" altLang="zh-CN" sz="2200" b="1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-------</a:t>
                      </a: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1" lang="zh-CN" altLang="en-US" sz="2200" b="1" baseline="0" dirty="0"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048693" name="Text Box 37"/>
          <p:cNvSpPr txBox="1">
            <a:spLocks noChangeArrowheads="1"/>
          </p:cNvSpPr>
          <p:nvPr/>
        </p:nvSpPr>
        <p:spPr bwMode="auto">
          <a:xfrm>
            <a:off x="7554913" y="1934840"/>
            <a:ext cx="2617787" cy="429895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淡黄色固体</a:t>
            </a:r>
          </a:p>
        </p:txBody>
      </p:sp>
      <p:sp>
        <p:nvSpPr>
          <p:cNvPr id="1048694" name="Text Box 38"/>
          <p:cNvSpPr txBox="1">
            <a:spLocks noChangeArrowheads="1"/>
          </p:cNvSpPr>
          <p:nvPr/>
        </p:nvSpPr>
        <p:spPr bwMode="auto">
          <a:xfrm>
            <a:off x="4370859" y="2030090"/>
            <a:ext cx="2011362" cy="429895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白色固体</a:t>
            </a:r>
          </a:p>
        </p:txBody>
      </p:sp>
      <p:sp>
        <p:nvSpPr>
          <p:cNvPr id="1048695" name="Text Box 39"/>
          <p:cNvSpPr txBox="1">
            <a:spLocks noChangeArrowheads="1"/>
          </p:cNvSpPr>
          <p:nvPr/>
        </p:nvSpPr>
        <p:spPr bwMode="auto">
          <a:xfrm>
            <a:off x="4328740" y="2562543"/>
            <a:ext cx="5632450" cy="429895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en-US" altLang="zh-CN" sz="2200" b="1" dirty="0">
                <a:solidFill>
                  <a:srgbClr val="FF0000"/>
                </a:solidFill>
                <a:ea typeface="黑体" panose="02010609060101010101" pitchFamily="2" charset="-122"/>
              </a:rPr>
              <a:t>   </a:t>
            </a:r>
            <a:r>
              <a:rPr kumimoji="1" lang="en-US" altLang="zh-CN" sz="2200" b="1" dirty="0">
                <a:solidFill>
                  <a:srgbClr val="FFFFFF"/>
                </a:solidFill>
                <a:ea typeface="黑体" panose="02010609060101010101" pitchFamily="2" charset="-122"/>
              </a:rPr>
              <a:t>    </a:t>
            </a:r>
            <a:r>
              <a:rPr kumimoji="1" lang="en-US" altLang="zh-CN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黑体" panose="02010609060101010101" pitchFamily="2" charset="-122"/>
              </a:rPr>
              <a:t> 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-</a:t>
            </a:r>
            <a:r>
              <a:rPr kumimoji="1" lang="en-US" altLang="zh-CN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黑体" panose="02010609060101010101" pitchFamily="2" charset="-122"/>
              </a:rPr>
              <a:t>2</a:t>
            </a:r>
            <a:r>
              <a:rPr kumimoji="1" lang="zh-CN" altLang="en-US" sz="2200" b="1" dirty="0">
                <a:solidFill>
                  <a:srgbClr val="FFFFFF"/>
                </a:solidFill>
                <a:ea typeface="黑体" panose="02010609060101010101" pitchFamily="2" charset="-122"/>
              </a:rPr>
              <a:t>                        </a:t>
            </a:r>
            <a:r>
              <a:rPr kumimoji="1" lang="zh-CN" altLang="en-US" sz="2200" b="1" dirty="0" smtClean="0">
                <a:solidFill>
                  <a:srgbClr val="FFFFFF"/>
                </a:solidFill>
                <a:ea typeface="黑体" panose="02010609060101010101" pitchFamily="2" charset="-122"/>
              </a:rPr>
              <a:t>               </a:t>
            </a:r>
            <a:r>
              <a:rPr kumimoji="1" lang="en-US" altLang="zh-CN" sz="2200" b="1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-1  </a:t>
            </a:r>
            <a:r>
              <a:rPr kumimoji="1" lang="zh-CN" altLang="en-US" sz="2200" b="1" dirty="0">
                <a:solidFill>
                  <a:srgbClr val="FFFF00"/>
                </a:solidFill>
                <a:ea typeface="黑体" panose="02010609060101010101" pitchFamily="2" charset="-122"/>
              </a:rPr>
              <a:t>                     </a:t>
            </a:r>
          </a:p>
        </p:txBody>
      </p:sp>
      <p:sp>
        <p:nvSpPr>
          <p:cNvPr id="1048696" name="Text Box 41"/>
          <p:cNvSpPr txBox="1">
            <a:spLocks noChangeArrowheads="1"/>
          </p:cNvSpPr>
          <p:nvPr/>
        </p:nvSpPr>
        <p:spPr bwMode="auto">
          <a:xfrm>
            <a:off x="4005898" y="3511674"/>
            <a:ext cx="2667000" cy="429895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Na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O+H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O=2NaOH</a:t>
            </a:r>
            <a:r>
              <a:rPr kumimoji="1" lang="en-US" altLang="zh-CN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</a:t>
            </a:r>
          </a:p>
        </p:txBody>
      </p:sp>
      <p:sp>
        <p:nvSpPr>
          <p:cNvPr id="1048698" name="Text Box 43"/>
          <p:cNvSpPr txBox="1">
            <a:spLocks noChangeArrowheads="1"/>
          </p:cNvSpPr>
          <p:nvPr/>
        </p:nvSpPr>
        <p:spPr bwMode="auto">
          <a:xfrm>
            <a:off x="4006215" y="4198620"/>
            <a:ext cx="2740025" cy="42989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Na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O+CO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=Na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CO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3</a:t>
            </a:r>
            <a:r>
              <a:rPr kumimoji="1" lang="zh-CN" altLang="en-US" sz="2200" b="1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 </a:t>
            </a:r>
            <a:r>
              <a:rPr kumimoji="1" lang="en-US" altLang="zh-CN" sz="2200" b="1">
                <a:solidFill>
                  <a:srgbClr val="FFFFFF"/>
                </a:solidFill>
              </a:rPr>
              <a:t> </a:t>
            </a:r>
            <a:endParaRPr kumimoji="1" lang="en-US" altLang="zh-CN" sz="2200" b="1">
              <a:solidFill>
                <a:srgbClr val="FFFFFF"/>
              </a:solidFill>
              <a:ea typeface="MingLiU" pitchFamily="49" charset="-120"/>
            </a:endParaRPr>
          </a:p>
        </p:txBody>
      </p:sp>
      <p:sp>
        <p:nvSpPr>
          <p:cNvPr id="1048699" name="Text Box 44"/>
          <p:cNvSpPr txBox="1">
            <a:spLocks noChangeArrowheads="1"/>
          </p:cNvSpPr>
          <p:nvPr/>
        </p:nvSpPr>
        <p:spPr bwMode="auto">
          <a:xfrm>
            <a:off x="7289800" y="4198620"/>
            <a:ext cx="3926205" cy="42989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  <a:scene3d>
              <a:camera prst="orthographicFront"/>
              <a:lightRig rig="threePt" dir="t"/>
            </a:scene3d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  <a:buNone/>
            </a:pP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sym typeface="+mn-ea"/>
              </a:rPr>
              <a:t>2Na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sym typeface="+mn-ea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sym typeface="+mn-ea"/>
              </a:rPr>
              <a:t>O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sym typeface="+mn-ea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sym typeface="+mn-ea"/>
              </a:rPr>
              <a:t>+2CO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sym typeface="+mn-ea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sym typeface="+mn-ea"/>
              </a:rPr>
              <a:t>=2Na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sym typeface="+mn-ea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sym typeface="+mn-ea"/>
              </a:rPr>
              <a:t>CO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sym typeface="+mn-ea"/>
              </a:rPr>
              <a:t>3+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sym typeface="+mn-ea"/>
              </a:rPr>
              <a:t>O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sym typeface="+mn-ea"/>
              </a:rPr>
              <a:t>2</a:t>
            </a:r>
          </a:p>
        </p:txBody>
      </p:sp>
      <p:sp>
        <p:nvSpPr>
          <p:cNvPr id="1048700" name="Text Box 45"/>
          <p:cNvSpPr txBox="1">
            <a:spLocks noChangeArrowheads="1"/>
          </p:cNvSpPr>
          <p:nvPr/>
        </p:nvSpPr>
        <p:spPr bwMode="auto">
          <a:xfrm>
            <a:off x="8288228" y="2992948"/>
            <a:ext cx="1152525" cy="429895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l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1" lang="zh-CN" altLang="en-US" sz="2200" b="1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否</a:t>
            </a:r>
          </a:p>
        </p:txBody>
      </p:sp>
      <p:sp>
        <p:nvSpPr>
          <p:cNvPr id="1048701" name="Text Box 46"/>
          <p:cNvSpPr txBox="1">
            <a:spLocks noChangeArrowheads="1"/>
          </p:cNvSpPr>
          <p:nvPr/>
        </p:nvSpPr>
        <p:spPr bwMode="auto">
          <a:xfrm>
            <a:off x="4879682" y="3109153"/>
            <a:ext cx="1152525" cy="429895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是</a:t>
            </a:r>
          </a:p>
        </p:txBody>
      </p:sp>
      <p:sp>
        <p:nvSpPr>
          <p:cNvPr id="1048702" name="Text Box 56"/>
          <p:cNvSpPr txBox="1">
            <a:spLocks noChangeArrowheads="1"/>
          </p:cNvSpPr>
          <p:nvPr/>
        </p:nvSpPr>
        <p:spPr bwMode="auto">
          <a:xfrm>
            <a:off x="3780790" y="4902200"/>
            <a:ext cx="3350260" cy="42989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  <a:scene3d>
              <a:camera prst="orthographicFront"/>
              <a:lightRig rig="threePt" dir="t"/>
            </a:scene3d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Na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O+2HCl=2NaCl+H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O</a:t>
            </a:r>
            <a:endParaRPr kumimoji="1" lang="en-US" altLang="zh-CN" sz="22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48703" name="Rectangle 58"/>
          <p:cNvSpPr>
            <a:spLocks noChangeArrowheads="1"/>
          </p:cNvSpPr>
          <p:nvPr/>
        </p:nvSpPr>
        <p:spPr bwMode="auto">
          <a:xfrm>
            <a:off x="7131050" y="4902200"/>
            <a:ext cx="5233035" cy="42989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2Na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O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 + 4HCl =4NaCl + 2H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O + O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↑</a:t>
            </a:r>
            <a:endParaRPr kumimoji="1" lang="en-US" altLang="zh-CN" sz="22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3437" name="圆角矩形 103436"/>
          <p:cNvSpPr/>
          <p:nvPr/>
        </p:nvSpPr>
        <p:spPr>
          <a:xfrm>
            <a:off x="775335" y="427355"/>
            <a:ext cx="3962400" cy="792163"/>
          </a:xfrm>
          <a:prstGeom prst="roundRect">
            <a:avLst>
              <a:gd name="adj" fmla="val 16667"/>
            </a:avLst>
          </a:prstGeom>
          <a:solidFill>
            <a:srgbClr val="00B0F0"/>
          </a:solidFill>
          <a:ln w="9525">
            <a:noFill/>
          </a:ln>
        </p:spPr>
        <p:txBody>
          <a:bodyPr wrap="none" anchor="ctr"/>
          <a:lstStyle/>
          <a:p>
            <a:pPr algn="ctr" fontAlgn="base"/>
            <a:r>
              <a:rPr lang="zh-CN" altLang="en-US" sz="4400" b="1" strike="noStrike" noProof="1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经典趣体简" pitchFamily="49" charset="-122"/>
                <a:ea typeface="经典趣体简" pitchFamily="49" charset="-122"/>
                <a:cs typeface="+mn-cs"/>
              </a:rPr>
              <a:t>温故而知新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7289800" y="3542665"/>
            <a:ext cx="3087370" cy="42989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2Na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O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+2H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O=4NaOH+O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↑</a:t>
            </a:r>
            <a:endParaRPr lang="en-US" altLang="zh-CN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709535" y="5667375"/>
            <a:ext cx="26676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b="1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供氧剂、漂白剂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6031865" y="1559560"/>
            <a:ext cx="27076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6031865" y="1332865"/>
            <a:ext cx="29444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>
                <a:solidFill>
                  <a:srgbClr val="FF0000"/>
                </a:solidFill>
              </a:rPr>
              <a:t>--------------------</a:t>
            </a:r>
            <a:r>
              <a:rPr lang="en-US" altLang="zh-CN" sz="24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→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6238240" y="1037590"/>
            <a:ext cx="250126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solidFill>
                  <a:srgbClr val="FF0000"/>
                </a:solidFill>
              </a:rPr>
              <a:t>O</a:t>
            </a:r>
            <a:r>
              <a:rPr lang="en-US" altLang="zh-CN" sz="2800" b="1" baseline="-25000">
                <a:solidFill>
                  <a:srgbClr val="FF0000"/>
                </a:solidFill>
              </a:rPr>
              <a:t>2</a:t>
            </a:r>
            <a:r>
              <a:rPr lang="zh-CN" altLang="en-US" sz="2800" b="1">
                <a:solidFill>
                  <a:srgbClr val="FF0000"/>
                </a:solidFill>
              </a:rPr>
              <a:t>、加热</a:t>
            </a:r>
          </a:p>
        </p:txBody>
      </p:sp>
    </p:spTree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93" grpId="1" animBg="1"/>
      <p:bldP spid="1048694" grpId="1" animBg="1"/>
      <p:bldP spid="1048695" grpId="1" animBg="1"/>
      <p:bldP spid="1048696" grpId="1" animBg="1"/>
      <p:bldP spid="1048698" grpId="1" animBg="1"/>
      <p:bldP spid="1048699" grpId="1" animBg="1"/>
      <p:bldP spid="1048700" grpId="1" animBg="1"/>
      <p:bldP spid="1048701" grpId="1" animBg="1"/>
      <p:bldP spid="1048702" grpId="1" animBg="1"/>
      <p:bldP spid="4" grpId="0"/>
      <p:bldP spid="6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矩形 122881"/>
          <p:cNvSpPr/>
          <p:nvPr/>
        </p:nvSpPr>
        <p:spPr>
          <a:xfrm>
            <a:off x="4775518" y="731520"/>
            <a:ext cx="4729162" cy="792163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r>
              <a:rPr lang="zh-CN" altLang="en-US" sz="4000" b="1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zh-CN" altLang="en-US" sz="4000" b="1" dirty="0">
                <a:solidFill>
                  <a:srgbClr val="000000"/>
                </a:solidFill>
                <a:latin typeface="Arial" panose="020B0604020202020204" pitchFamily="34" charset="0"/>
                <a:ea typeface="方正中倩简体" pitchFamily="65" charset="-122"/>
              </a:rPr>
              <a:t>碳酸钠和碳酸氢钠</a:t>
            </a:r>
            <a:endParaRPr lang="zh-CN" altLang="en-US" sz="4000" b="1">
              <a:solidFill>
                <a:srgbClr val="000000"/>
              </a:solidFill>
              <a:latin typeface="Arial" panose="020B0604020202020204" pitchFamily="34" charset="0"/>
              <a:ea typeface="方正中倩简体" pitchFamily="65" charset="-122"/>
            </a:endParaRPr>
          </a:p>
        </p:txBody>
      </p:sp>
      <p:graphicFrame>
        <p:nvGraphicFramePr>
          <p:cNvPr id="122936" name="表格 122935"/>
          <p:cNvGraphicFramePr/>
          <p:nvPr>
            <p:custDataLst>
              <p:tags r:id="rId1"/>
            </p:custDataLst>
          </p:nvPr>
        </p:nvGraphicFramePr>
        <p:xfrm>
          <a:off x="1524000" y="1571625"/>
          <a:ext cx="9156700" cy="4279265"/>
        </p:xfrm>
        <a:graphic>
          <a:graphicData uri="http://schemas.openxmlformats.org/drawingml/2006/table">
            <a:tbl>
              <a:tblPr/>
              <a:tblGrid>
                <a:gridCol w="24149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676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7418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17550"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r>
                        <a:rPr lang="zh-CN" altLang="en-US" b="1" dirty="0">
                          <a:latin typeface="经典趣体简" pitchFamily="49" charset="-122"/>
                          <a:ea typeface="经典趣体简" pitchFamily="49" charset="-122"/>
                        </a:rPr>
                        <a:t>物质名称</a:t>
                      </a:r>
                      <a:endParaRPr lang="zh-CN" altLang="en-US" b="1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r>
                        <a:rPr lang="zh-CN" altLang="en-US" b="1" dirty="0">
                          <a:latin typeface="经典趣体简" pitchFamily="49" charset="-122"/>
                          <a:ea typeface="经典趣体简" pitchFamily="49" charset="-122"/>
                        </a:rPr>
                        <a:t>碳酸钠</a:t>
                      </a:r>
                      <a:endParaRPr lang="zh-CN" altLang="en-US" b="1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r>
                        <a:rPr lang="zh-CN" altLang="en-US" b="1" dirty="0">
                          <a:latin typeface="经典趣体简" pitchFamily="49" charset="-122"/>
                          <a:ea typeface="经典趣体简" pitchFamily="49" charset="-122"/>
                        </a:rPr>
                        <a:t>碳酸氢钠</a:t>
                      </a:r>
                      <a:endParaRPr lang="zh-CN" altLang="en-US" b="1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36905"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r>
                        <a:rPr lang="zh-CN" altLang="en-US" b="1" dirty="0">
                          <a:latin typeface="经典趣体简" pitchFamily="49" charset="-122"/>
                          <a:ea typeface="经典趣体简" pitchFamily="49" charset="-122"/>
                        </a:rPr>
                        <a:t>化学式</a:t>
                      </a:r>
                      <a:endParaRPr lang="zh-CN" altLang="en-US" b="1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endParaRPr lang="zh-CN" altLang="en-US" b="1" dirty="0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endParaRPr lang="zh-CN" altLang="en-US" b="1" dirty="0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7385"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lnSpc>
                          <a:spcPct val="90000"/>
                        </a:lnSpc>
                        <a:buNone/>
                      </a:pPr>
                      <a:r>
                        <a:rPr lang="zh-CN" altLang="en-US" b="1">
                          <a:latin typeface="经典趣体简" pitchFamily="49" charset="-122"/>
                          <a:ea typeface="经典趣体简" pitchFamily="49" charset="-122"/>
                        </a:rPr>
                        <a:t>俗名</a:t>
                      </a: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endParaRPr lang="zh-CN" altLang="en-US" b="1" dirty="0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endParaRPr lang="zh-CN" altLang="en-US" b="1" dirty="0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45185"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lnSpc>
                          <a:spcPct val="90000"/>
                        </a:lnSpc>
                        <a:buNone/>
                      </a:pPr>
                      <a:r>
                        <a:rPr lang="zh-CN" altLang="en-US" b="1" dirty="0">
                          <a:latin typeface="经典趣体简" pitchFamily="49" charset="-122"/>
                          <a:ea typeface="经典趣体简" pitchFamily="49" charset="-122"/>
                        </a:rPr>
                        <a:t>在水中的溶解性 </a:t>
                      </a:r>
                      <a:endParaRPr lang="zh-CN" altLang="en-US" b="1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endParaRPr lang="zh-CN" altLang="en-US" b="1" dirty="0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06120"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lnSpc>
                          <a:spcPct val="90000"/>
                        </a:lnSpc>
                        <a:buNone/>
                      </a:pPr>
                      <a:r>
                        <a:rPr lang="zh-CN" altLang="en-US" b="1" dirty="0">
                          <a:latin typeface="经典趣体简" pitchFamily="49" charset="-122"/>
                          <a:ea typeface="经典趣体简" pitchFamily="49" charset="-122"/>
                        </a:rPr>
                        <a:t>碱性</a:t>
                      </a: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endParaRPr lang="zh-CN" altLang="en-US" b="1" dirty="0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06120">
                <a:tc>
                  <a:txBody>
                    <a:bodyPr/>
                    <a:lstStyle/>
                    <a:p>
                      <a:pPr marL="0" lvl="0" indent="0" algn="ctr" defTabSz="914400">
                        <a:lnSpc>
                          <a:spcPct val="90000"/>
                        </a:lnSpc>
                        <a:buNone/>
                      </a:pPr>
                      <a:r>
                        <a:rPr lang="zh-CN" altLang="en-US" b="1" dirty="0">
                          <a:latin typeface="经典趣体简" pitchFamily="49" charset="-122"/>
                          <a:ea typeface="经典趣体简" pitchFamily="49" charset="-122"/>
                        </a:rPr>
                        <a:t>热稳定性</a:t>
                      </a: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lvl="0" indent="0" algn="ctr" defTabSz="914400">
                        <a:buNone/>
                      </a:pPr>
                      <a:endParaRPr lang="zh-CN" altLang="en-US" sz="4000" b="1" dirty="0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22913" name="文本框 122912"/>
          <p:cNvSpPr txBox="1"/>
          <p:nvPr/>
        </p:nvSpPr>
        <p:spPr>
          <a:xfrm>
            <a:off x="4343400" y="2305685"/>
            <a:ext cx="1654810" cy="58356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zh-CN" altLang="en-US" sz="3200" b="1" dirty="0">
                <a:solidFill>
                  <a:srgbClr val="0033CC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en-US" altLang="zh-CN" sz="3200" b="1">
                <a:solidFill>
                  <a:srgbClr val="DE582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Na</a:t>
            </a:r>
            <a:r>
              <a:rPr lang="en-US" altLang="zh-CN" sz="3200" b="1" baseline="-25000">
                <a:solidFill>
                  <a:srgbClr val="DE582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2</a:t>
            </a:r>
            <a:r>
              <a:rPr lang="en-US" altLang="zh-CN" sz="3200" b="1">
                <a:solidFill>
                  <a:srgbClr val="DE582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CO</a:t>
            </a:r>
            <a:r>
              <a:rPr lang="en-US" altLang="zh-CN" sz="3200" b="1" baseline="-25000">
                <a:solidFill>
                  <a:srgbClr val="DE582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3</a:t>
            </a:r>
            <a:r>
              <a:rPr lang="en-US" altLang="zh-CN" sz="3200" b="1">
                <a:solidFill>
                  <a:srgbClr val="DE582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</a:p>
        </p:txBody>
      </p:sp>
      <p:sp>
        <p:nvSpPr>
          <p:cNvPr id="26657" name="矩形 122913"/>
          <p:cNvSpPr/>
          <p:nvPr/>
        </p:nvSpPr>
        <p:spPr>
          <a:xfrm>
            <a:off x="1524000" y="3281363"/>
            <a:ext cx="9144000" cy="0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26658" name="矩形 122914"/>
          <p:cNvSpPr/>
          <p:nvPr/>
        </p:nvSpPr>
        <p:spPr>
          <a:xfrm>
            <a:off x="1524000" y="3250248"/>
            <a:ext cx="9144000" cy="0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122917" name="文本框 122916"/>
          <p:cNvSpPr txBox="1"/>
          <p:nvPr/>
        </p:nvSpPr>
        <p:spPr>
          <a:xfrm>
            <a:off x="7772400" y="2305685"/>
            <a:ext cx="1838960" cy="58356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zh-CN" altLang="en-US" sz="3200" b="1" dirty="0">
                <a:solidFill>
                  <a:srgbClr val="0033CC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en-US" altLang="zh-CN" sz="3200" b="1">
                <a:solidFill>
                  <a:srgbClr val="DE582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NaHCO</a:t>
            </a:r>
            <a:r>
              <a:rPr lang="en-US" altLang="zh-CN" sz="3200" b="1" baseline="-25000">
                <a:solidFill>
                  <a:srgbClr val="DE582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3</a:t>
            </a:r>
            <a:r>
              <a:rPr lang="en-US" altLang="zh-CN" sz="3200" b="1">
                <a:solidFill>
                  <a:srgbClr val="DE582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</a:p>
        </p:txBody>
      </p:sp>
      <p:sp>
        <p:nvSpPr>
          <p:cNvPr id="122918" name="文本框 122917"/>
          <p:cNvSpPr txBox="1"/>
          <p:nvPr/>
        </p:nvSpPr>
        <p:spPr>
          <a:xfrm>
            <a:off x="4185285" y="2989580"/>
            <a:ext cx="1970405" cy="52197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zh-CN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迷你霹雳体" pitchFamily="33" charset="-122"/>
              </a:rPr>
              <a:t>苏打、纯碱</a:t>
            </a:r>
            <a:r>
              <a:rPr lang="zh-CN" altLang="en-US" sz="2800" b="1" dirty="0">
                <a:solidFill>
                  <a:schemeClr val="folHlink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</a:p>
        </p:txBody>
      </p:sp>
      <p:sp>
        <p:nvSpPr>
          <p:cNvPr id="122919" name="文本框 122918"/>
          <p:cNvSpPr txBox="1"/>
          <p:nvPr/>
        </p:nvSpPr>
        <p:spPr>
          <a:xfrm>
            <a:off x="7772400" y="2989263"/>
            <a:ext cx="1407795" cy="58356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zh-CN" altLang="en-US" sz="3200" b="1" dirty="0">
                <a:solidFill>
                  <a:srgbClr val="FF0000"/>
                </a:solidFill>
                <a:latin typeface="迷你霹雳体" pitchFamily="33" charset="-122"/>
                <a:ea typeface="迷你霹雳体" pitchFamily="33" charset="-122"/>
              </a:rPr>
              <a:t>小苏打</a:t>
            </a:r>
            <a:r>
              <a:rPr lang="zh-CN" altLang="en-US" sz="3200" b="1" dirty="0">
                <a:solidFill>
                  <a:schemeClr val="folHlink"/>
                </a:solidFill>
                <a:latin typeface="迷你霹雳体" pitchFamily="33" charset="-122"/>
                <a:ea typeface="迷你霹雳体" pitchFamily="33" charset="-122"/>
              </a:rPr>
              <a:t>  </a:t>
            </a:r>
          </a:p>
        </p:txBody>
      </p:sp>
      <p:grpSp>
        <p:nvGrpSpPr>
          <p:cNvPr id="122920" name="组合 122919"/>
          <p:cNvGrpSpPr/>
          <p:nvPr/>
        </p:nvGrpSpPr>
        <p:grpSpPr>
          <a:xfrm>
            <a:off x="4658043" y="3680143"/>
            <a:ext cx="5113337" cy="587374"/>
            <a:chOff x="1927" y="2750"/>
            <a:chExt cx="3221" cy="370"/>
          </a:xfrm>
        </p:grpSpPr>
        <p:sp>
          <p:nvSpPr>
            <p:cNvPr id="26664" name="文本框 122920"/>
            <p:cNvSpPr txBox="1"/>
            <p:nvPr/>
          </p:nvSpPr>
          <p:spPr>
            <a:xfrm>
              <a:off x="1927" y="2752"/>
              <a:ext cx="3221" cy="368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800" b="1" dirty="0">
                  <a:solidFill>
                    <a:srgbClr val="6600FF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 </a:t>
              </a:r>
              <a:r>
                <a:rPr lang="en-US" altLang="zh-CN" sz="3200" b="1">
                  <a:latin typeface="Times New Roman" panose="02020603050405020304" pitchFamily="18" charset="0"/>
                  <a:ea typeface="隶书" panose="02010509060101010101" charset="-122"/>
                </a:rPr>
                <a:t>Na</a:t>
              </a:r>
              <a:r>
                <a:rPr lang="en-US" altLang="zh-CN" sz="3200" b="1" baseline="-25000">
                  <a:latin typeface="Times New Roman" panose="02020603050405020304" pitchFamily="18" charset="0"/>
                  <a:ea typeface="隶书" panose="02010509060101010101" charset="-122"/>
                </a:rPr>
                <a:t>2</a:t>
              </a:r>
              <a:r>
                <a:rPr lang="en-US" altLang="zh-CN" sz="3200" b="1">
                  <a:latin typeface="Times New Roman" panose="02020603050405020304" pitchFamily="18" charset="0"/>
                  <a:ea typeface="隶书" panose="02010509060101010101" charset="-122"/>
                </a:rPr>
                <a:t>CO</a:t>
              </a:r>
              <a:r>
                <a:rPr lang="en-US" altLang="zh-CN" sz="3200" b="1" baseline="-25000">
                  <a:latin typeface="Times New Roman" panose="02020603050405020304" pitchFamily="18" charset="0"/>
                  <a:ea typeface="隶书" panose="02010509060101010101" charset="-122"/>
                </a:rPr>
                <a:t>3</a:t>
              </a:r>
              <a:r>
                <a:rPr lang="en-US" altLang="zh-CN" sz="3200" b="1">
                  <a:latin typeface="Times New Roman" panose="02020603050405020304" pitchFamily="18" charset="0"/>
                  <a:ea typeface="隶书" panose="02010509060101010101" charset="-122"/>
                </a:rPr>
                <a:t>  </a:t>
              </a:r>
              <a:r>
                <a:rPr lang="en-US" altLang="zh-CN" sz="3200" b="1" u="sng">
                  <a:latin typeface="Times New Roman" panose="02020603050405020304" pitchFamily="18" charset="0"/>
                  <a:ea typeface="隶书" panose="02010509060101010101" charset="-122"/>
                </a:rPr>
                <a:t>      </a:t>
              </a:r>
              <a:r>
                <a:rPr lang="en-US" altLang="zh-CN" sz="3200" b="1">
                  <a:latin typeface="Times New Roman" panose="02020603050405020304" pitchFamily="18" charset="0"/>
                  <a:ea typeface="隶书" panose="02010509060101010101" charset="-122"/>
                </a:rPr>
                <a:t>  NaHCO</a:t>
              </a:r>
              <a:r>
                <a:rPr lang="en-US" altLang="zh-CN" sz="3200" b="1" baseline="-25000">
                  <a:latin typeface="Times New Roman" panose="02020603050405020304" pitchFamily="18" charset="0"/>
                  <a:ea typeface="隶书" panose="02010509060101010101" charset="-122"/>
                </a:rPr>
                <a:t>3</a:t>
              </a:r>
              <a:r>
                <a:rPr lang="en-US" altLang="zh-CN" sz="2800" b="1">
                  <a:latin typeface="Times New Roman" panose="02020603050405020304" pitchFamily="18" charset="0"/>
                  <a:ea typeface="隶书" panose="02010509060101010101" charset="-122"/>
                </a:rPr>
                <a:t> </a:t>
              </a:r>
              <a:endParaRPr lang="en-US" altLang="zh-CN" sz="28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26665" name="文本框 122921"/>
            <p:cNvSpPr txBox="1"/>
            <p:nvPr/>
          </p:nvSpPr>
          <p:spPr>
            <a:xfrm>
              <a:off x="3016" y="2750"/>
              <a:ext cx="273" cy="368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 sz="3200" b="1">
                  <a:solidFill>
                    <a:srgbClr val="FF0000"/>
                  </a:solidFill>
                  <a:latin typeface="Times New Roman" panose="02020603050405020304" pitchFamily="18" charset="0"/>
                  <a:ea typeface="隶书" panose="02010509060101010101" charset="-122"/>
                </a:rPr>
                <a:t>&gt;</a:t>
              </a:r>
            </a:p>
          </p:txBody>
        </p:sp>
      </p:grpSp>
      <p:grpSp>
        <p:nvGrpSpPr>
          <p:cNvPr id="122923" name="组合 122922"/>
          <p:cNvGrpSpPr/>
          <p:nvPr/>
        </p:nvGrpSpPr>
        <p:grpSpPr>
          <a:xfrm>
            <a:off x="4658043" y="4398645"/>
            <a:ext cx="5113337" cy="595313"/>
            <a:chOff x="1927" y="3285"/>
            <a:chExt cx="3221" cy="375"/>
          </a:xfrm>
        </p:grpSpPr>
        <p:sp>
          <p:nvSpPr>
            <p:cNvPr id="26667" name="文本框 122923"/>
            <p:cNvSpPr txBox="1"/>
            <p:nvPr/>
          </p:nvSpPr>
          <p:spPr>
            <a:xfrm>
              <a:off x="1927" y="3285"/>
              <a:ext cx="3221" cy="368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800" b="1" dirty="0">
                  <a:solidFill>
                    <a:srgbClr val="6600FF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 </a:t>
              </a:r>
              <a:r>
                <a:rPr lang="en-US" altLang="zh-CN" sz="3200" b="1">
                  <a:latin typeface="Times New Roman" panose="02020603050405020304" pitchFamily="18" charset="0"/>
                  <a:ea typeface="隶书" panose="02010509060101010101" charset="-122"/>
                </a:rPr>
                <a:t>Na</a:t>
              </a:r>
              <a:r>
                <a:rPr lang="en-US" altLang="zh-CN" sz="3200" b="1" baseline="-25000">
                  <a:latin typeface="Times New Roman" panose="02020603050405020304" pitchFamily="18" charset="0"/>
                  <a:ea typeface="隶书" panose="02010509060101010101" charset="-122"/>
                </a:rPr>
                <a:t>2</a:t>
              </a:r>
              <a:r>
                <a:rPr lang="en-US" altLang="zh-CN" sz="3200" b="1">
                  <a:latin typeface="Times New Roman" panose="02020603050405020304" pitchFamily="18" charset="0"/>
                  <a:ea typeface="隶书" panose="02010509060101010101" charset="-122"/>
                </a:rPr>
                <a:t>CO</a:t>
              </a:r>
              <a:r>
                <a:rPr lang="en-US" altLang="zh-CN" sz="3200" b="1" baseline="-25000">
                  <a:latin typeface="Times New Roman" panose="02020603050405020304" pitchFamily="18" charset="0"/>
                  <a:ea typeface="隶书" panose="02010509060101010101" charset="-122"/>
                </a:rPr>
                <a:t>3</a:t>
              </a:r>
              <a:r>
                <a:rPr lang="en-US" altLang="zh-CN" sz="3200" b="1">
                  <a:latin typeface="Times New Roman" panose="02020603050405020304" pitchFamily="18" charset="0"/>
                  <a:ea typeface="隶书" panose="02010509060101010101" charset="-122"/>
                </a:rPr>
                <a:t>  </a:t>
              </a:r>
              <a:r>
                <a:rPr lang="en-US" altLang="zh-CN" sz="3200" b="1" u="sng">
                  <a:latin typeface="Times New Roman" panose="02020603050405020304" pitchFamily="18" charset="0"/>
                  <a:ea typeface="隶书" panose="02010509060101010101" charset="-122"/>
                </a:rPr>
                <a:t>      </a:t>
              </a:r>
              <a:r>
                <a:rPr lang="en-US" altLang="zh-CN" sz="3200" b="1">
                  <a:latin typeface="Times New Roman" panose="02020603050405020304" pitchFamily="18" charset="0"/>
                  <a:ea typeface="隶书" panose="02010509060101010101" charset="-122"/>
                </a:rPr>
                <a:t>  NaHCO</a:t>
              </a:r>
              <a:r>
                <a:rPr lang="en-US" altLang="zh-CN" sz="3200" b="1" baseline="-25000">
                  <a:latin typeface="Times New Roman" panose="02020603050405020304" pitchFamily="18" charset="0"/>
                  <a:ea typeface="隶书" panose="02010509060101010101" charset="-122"/>
                </a:rPr>
                <a:t>3</a:t>
              </a:r>
              <a:r>
                <a:rPr lang="en-US" altLang="zh-CN" sz="2800" b="1">
                  <a:latin typeface="Times New Roman" panose="02020603050405020304" pitchFamily="18" charset="0"/>
                  <a:ea typeface="隶书" panose="02010509060101010101" charset="-122"/>
                </a:rPr>
                <a:t> </a:t>
              </a:r>
              <a:endParaRPr lang="en-US" altLang="zh-CN" sz="28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26668" name="文本框 122924"/>
            <p:cNvSpPr txBox="1"/>
            <p:nvPr/>
          </p:nvSpPr>
          <p:spPr>
            <a:xfrm>
              <a:off x="3015" y="3292"/>
              <a:ext cx="273" cy="368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 sz="3200" b="1">
                  <a:solidFill>
                    <a:srgbClr val="FF0000"/>
                  </a:solidFill>
                  <a:latin typeface="Times New Roman" panose="02020603050405020304" pitchFamily="18" charset="0"/>
                  <a:ea typeface="隶书" panose="02010509060101010101" charset="-122"/>
                </a:rPr>
                <a:t>&gt;</a:t>
              </a:r>
            </a:p>
          </p:txBody>
        </p:sp>
      </p:grpSp>
      <p:sp>
        <p:nvSpPr>
          <p:cNvPr id="103437" name="圆角矩形 103436"/>
          <p:cNvSpPr/>
          <p:nvPr/>
        </p:nvSpPr>
        <p:spPr>
          <a:xfrm>
            <a:off x="695960" y="666115"/>
            <a:ext cx="3962400" cy="792163"/>
          </a:xfrm>
          <a:prstGeom prst="roundRect">
            <a:avLst>
              <a:gd name="adj" fmla="val 16667"/>
            </a:avLst>
          </a:prstGeom>
          <a:solidFill>
            <a:srgbClr val="00B0F0"/>
          </a:solidFill>
          <a:ln w="9525">
            <a:noFill/>
          </a:ln>
        </p:spPr>
        <p:txBody>
          <a:bodyPr wrap="none" anchor="ctr"/>
          <a:lstStyle/>
          <a:p>
            <a:pPr algn="ctr" fontAlgn="base"/>
            <a:r>
              <a:rPr lang="zh-CN" altLang="en-US" sz="4400" b="1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经典趣体简" pitchFamily="49" charset="-122"/>
                <a:ea typeface="经典趣体简" pitchFamily="49" charset="-122"/>
                <a:sym typeface="+mn-ea"/>
              </a:rPr>
              <a:t>温故而知新</a:t>
            </a:r>
            <a:endParaRPr lang="zh-CN" altLang="en-US" sz="4400" b="1" strike="noStrike" noProof="1">
              <a:solidFill>
                <a:schemeClr val="bg1"/>
              </a:solidFill>
              <a:effectLst>
                <a:outerShdw blurRad="38100" dist="38100" dir="2700000">
                  <a:srgbClr val="000000"/>
                </a:outerShdw>
              </a:effectLst>
              <a:latin typeface="经典趣体简" pitchFamily="49" charset="-122"/>
              <a:ea typeface="经典趣体简" pitchFamily="49" charset="-122"/>
              <a:cs typeface="+mn-cs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998210" y="5254625"/>
            <a:ext cx="138049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/>
              <a:t>?</a:t>
            </a:r>
          </a:p>
        </p:txBody>
      </p:sp>
    </p:spTree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3" name="文本框 119841"/>
          <p:cNvSpPr txBox="1"/>
          <p:nvPr/>
        </p:nvSpPr>
        <p:spPr>
          <a:xfrm>
            <a:off x="3039745" y="426720"/>
            <a:ext cx="8406130" cy="64516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36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（2）Na</a:t>
            </a:r>
            <a:r>
              <a:rPr lang="zh-CN" altLang="en-US" sz="3600" b="1" baseline="-2500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2</a:t>
            </a:r>
            <a:r>
              <a:rPr lang="zh-CN" altLang="en-US" sz="36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CO</a:t>
            </a:r>
            <a:r>
              <a:rPr lang="zh-CN" altLang="en-US" sz="3600" b="1" baseline="-2500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3</a:t>
            </a:r>
            <a:r>
              <a:rPr lang="zh-CN" altLang="en-US" sz="36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和NaHCO</a:t>
            </a:r>
            <a:r>
              <a:rPr lang="zh-CN" altLang="en-US" sz="3600" b="1" baseline="-2500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3</a:t>
            </a:r>
            <a:r>
              <a:rPr lang="zh-CN" altLang="en-US" sz="36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的热稳定性 </a:t>
            </a:r>
            <a:endParaRPr lang="zh-CN" altLang="en-US" sz="3600" b="1" dirty="0">
              <a:solidFill>
                <a:srgbClr val="990099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1048712" name="AutoShape 5">
            <a:hlinkClick r:id="rId3" action="ppaction://hlinkfile"/>
          </p:cNvPr>
          <p:cNvSpPr>
            <a:spLocks noChangeArrowheads="1"/>
          </p:cNvSpPr>
          <p:nvPr/>
        </p:nvSpPr>
        <p:spPr bwMode="gray">
          <a:xfrm>
            <a:off x="440690" y="426720"/>
            <a:ext cx="2378710" cy="589280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 w="38100" algn="ctr">
            <a:solidFill>
              <a:srgbClr val="FFFFFF"/>
            </a:solidFill>
            <a:round/>
          </a:ln>
          <a:effectLst>
            <a:outerShdw dist="63500" dir="3187806" algn="ctr" rotWithShape="0">
              <a:srgbClr val="001D3A"/>
            </a:outerShdw>
          </a:effectLst>
        </p:spPr>
        <p:txBody>
          <a:bodyPr wrap="none" anchor="ctr"/>
          <a:lstStyle/>
          <a:p>
            <a:pPr algn="ctr" eaLnBrk="0" hangingPunct="0"/>
            <a:r>
              <a:rPr lang="zh-C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黑体" panose="02010609060101010101" pitchFamily="2" charset="-122"/>
              </a:rPr>
              <a:t>实验</a:t>
            </a:r>
            <a:r>
              <a:rPr lang="en-US" altLang="zh-C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黑体" panose="02010609060101010101" pitchFamily="2" charset="-122"/>
              </a:rPr>
              <a:t>2-5</a:t>
            </a:r>
          </a:p>
        </p:txBody>
      </p:sp>
      <p:pic>
        <p:nvPicPr>
          <p:cNvPr id="40962" name="Picture 2" descr="pic_221740">
            <a:hlinkClick r:id="rId4" action="ppaction://hlinkfile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16200" y="1133475"/>
            <a:ext cx="5738495" cy="2555875"/>
          </a:xfrm>
          <a:prstGeom prst="rect">
            <a:avLst/>
          </a:prstGeom>
          <a:noFill/>
          <a:ln w="9525">
            <a:noFill/>
          </a:ln>
        </p:spPr>
      </p:pic>
      <p:graphicFrame>
        <p:nvGraphicFramePr>
          <p:cNvPr id="2" name="表格 1"/>
          <p:cNvGraphicFramePr/>
          <p:nvPr>
            <p:custDataLst>
              <p:tags r:id="rId1"/>
            </p:custDataLst>
          </p:nvPr>
        </p:nvGraphicFramePr>
        <p:xfrm>
          <a:off x="742315" y="3689350"/>
          <a:ext cx="9914890" cy="26847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657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4491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838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2800">
                          <a:solidFill>
                            <a:schemeClr val="tx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化学式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2800">
                          <a:solidFill>
                            <a:schemeClr val="tx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sym typeface="+mn-ea"/>
                        </a:rPr>
                        <a:t>NaHCO</a:t>
                      </a:r>
                      <a:r>
                        <a:rPr lang="zh-CN" altLang="en-US" sz="2800" baseline="-25000">
                          <a:solidFill>
                            <a:schemeClr val="tx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sym typeface="+mn-ea"/>
                        </a:rPr>
                        <a:t>3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65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2800" b="1">
                          <a:solidFill>
                            <a:schemeClr val="tx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现象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sz="2800" b="1" dirty="0">
                        <a:solidFill>
                          <a:schemeClr val="tx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sym typeface="+mn-ea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342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2800" b="1">
                          <a:solidFill>
                            <a:schemeClr val="tx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反应方程式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7660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2800" b="1">
                          <a:solidFill>
                            <a:schemeClr val="tx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结论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sz="1800" b="1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ea typeface="方正艺黑简体" pitchFamily="65" charset="-122"/>
                        <a:sym typeface="+mn-ea"/>
                      </a:endParaRPr>
                    </a:p>
                    <a:p>
                      <a:pPr>
                        <a:buNone/>
                      </a:pPr>
                      <a:endParaRPr lang="zh-CN" alt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3" name="组合 2"/>
          <p:cNvGrpSpPr/>
          <p:nvPr/>
        </p:nvGrpSpPr>
        <p:grpSpPr>
          <a:xfrm>
            <a:off x="3132455" y="4812030"/>
            <a:ext cx="5927725" cy="788988"/>
            <a:chOff x="2472" y="2355"/>
            <a:chExt cx="3734" cy="497"/>
          </a:xfrm>
        </p:grpSpPr>
        <p:sp>
          <p:nvSpPr>
            <p:cNvPr id="4" name="文本框 119838"/>
            <p:cNvSpPr txBox="1"/>
            <p:nvPr/>
          </p:nvSpPr>
          <p:spPr>
            <a:xfrm>
              <a:off x="2472" y="2523"/>
              <a:ext cx="3734" cy="329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400" b="1" dirty="0">
                  <a:solidFill>
                    <a:srgbClr val="6600FF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 </a:t>
              </a:r>
              <a:r>
                <a:rPr lang="en-US" altLang="zh-CN" sz="2800" b="1">
                  <a:latin typeface="Times New Roman" panose="02020603050405020304" pitchFamily="18" charset="0"/>
                  <a:ea typeface="宋体" panose="02010600030101010101" pitchFamily="2" charset="-122"/>
                </a:rPr>
                <a:t>2NaHCO</a:t>
              </a:r>
              <a:r>
                <a:rPr lang="en-US" altLang="zh-CN" sz="2800" b="1" baseline="-25000">
                  <a:latin typeface="Times New Roman" panose="02020603050405020304" pitchFamily="18" charset="0"/>
                  <a:ea typeface="宋体" panose="02010600030101010101" pitchFamily="2" charset="-122"/>
                </a:rPr>
                <a:t>3</a:t>
              </a:r>
              <a:r>
                <a:rPr lang="en-US" altLang="zh-CN" sz="2800" b="1">
                  <a:latin typeface="Times New Roman" panose="02020603050405020304" pitchFamily="18" charset="0"/>
                  <a:ea typeface="宋体" panose="02010600030101010101" pitchFamily="2" charset="-122"/>
                </a:rPr>
                <a:t> == Na</a:t>
              </a:r>
              <a:r>
                <a:rPr lang="en-US" altLang="zh-CN" sz="2800" b="1" baseline="-25000">
                  <a:latin typeface="Times New Roman" panose="02020603050405020304" pitchFamily="18" charset="0"/>
                  <a:ea typeface="宋体" panose="02010600030101010101" pitchFamily="2" charset="-122"/>
                </a:rPr>
                <a:t>2</a:t>
              </a:r>
              <a:r>
                <a:rPr lang="en-US" altLang="zh-CN" sz="2800" b="1">
                  <a:latin typeface="Times New Roman" panose="02020603050405020304" pitchFamily="18" charset="0"/>
                  <a:ea typeface="宋体" panose="02010600030101010101" pitchFamily="2" charset="-122"/>
                </a:rPr>
                <a:t>CO</a:t>
              </a:r>
              <a:r>
                <a:rPr lang="en-US" altLang="zh-CN" sz="2800" b="1" baseline="-25000">
                  <a:latin typeface="Times New Roman" panose="02020603050405020304" pitchFamily="18" charset="0"/>
                  <a:ea typeface="宋体" panose="02010600030101010101" pitchFamily="2" charset="-122"/>
                </a:rPr>
                <a:t>3</a:t>
              </a:r>
              <a:r>
                <a:rPr lang="en-US" altLang="zh-CN" sz="2800" b="1">
                  <a:latin typeface="Times New Roman" panose="02020603050405020304" pitchFamily="18" charset="0"/>
                  <a:ea typeface="宋体" panose="02010600030101010101" pitchFamily="2" charset="-122"/>
                </a:rPr>
                <a:t> + H</a:t>
              </a:r>
              <a:r>
                <a:rPr lang="en-US" altLang="zh-CN" sz="2800" b="1" baseline="-25000">
                  <a:latin typeface="Times New Roman" panose="02020603050405020304" pitchFamily="18" charset="0"/>
                  <a:ea typeface="宋体" panose="02010600030101010101" pitchFamily="2" charset="-122"/>
                </a:rPr>
                <a:t>2</a:t>
              </a:r>
              <a:r>
                <a:rPr lang="en-US" altLang="zh-CN" sz="2800" b="1">
                  <a:latin typeface="Times New Roman" panose="02020603050405020304" pitchFamily="18" charset="0"/>
                  <a:ea typeface="宋体" panose="02010600030101010101" pitchFamily="2" charset="-122"/>
                </a:rPr>
                <a:t>O + CO</a:t>
              </a:r>
              <a:r>
                <a:rPr lang="en-US" altLang="zh-CN" sz="2800" b="1" baseline="-25000">
                  <a:latin typeface="Times New Roman" panose="02020603050405020304" pitchFamily="18" charset="0"/>
                  <a:ea typeface="宋体" panose="02010600030101010101" pitchFamily="2" charset="-122"/>
                </a:rPr>
                <a:t>2</a:t>
              </a:r>
              <a:r>
                <a:rPr lang="en-US" altLang="zh-CN" sz="2800" b="1">
                  <a:latin typeface="Times New Roman" panose="02020603050405020304" pitchFamily="18" charset="0"/>
                  <a:ea typeface="宋体" panose="02010600030101010101" pitchFamily="2" charset="-122"/>
                </a:rPr>
                <a:t> ↑</a:t>
              </a:r>
            </a:p>
          </p:txBody>
        </p:sp>
        <p:sp>
          <p:nvSpPr>
            <p:cNvPr id="5" name="文本框 119839"/>
            <p:cNvSpPr txBox="1"/>
            <p:nvPr/>
          </p:nvSpPr>
          <p:spPr>
            <a:xfrm>
              <a:off x="3545" y="2355"/>
              <a:ext cx="317" cy="288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400" b="1" dirty="0">
                  <a:solidFill>
                    <a:srgbClr val="0033CC"/>
                  </a:solidFill>
                  <a:latin typeface="Times New Roman" panose="02020603050405020304" pitchFamily="18" charset="0"/>
                  <a:ea typeface="隶书" panose="02010509060101010101" charset="-122"/>
                </a:rPr>
                <a:t>△</a:t>
              </a:r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3412490" y="5746750"/>
            <a:ext cx="28092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受热</a:t>
            </a:r>
            <a:r>
              <a:rPr lang="zh-CN" altLang="en-US" sz="2800" b="1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易分解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342640" y="4248785"/>
            <a:ext cx="471424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管口有水珠，澄清石灰水</a:t>
            </a:r>
            <a:r>
              <a:rPr lang="zh-CN" altLang="en-US" sz="2400" b="1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变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浑浊</a:t>
            </a:r>
            <a:endParaRPr lang="zh-CN" altLang="en-US" sz="2400" b="1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endParaRPr lang="zh-CN" altLang="en-US" sz="2400" b="1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矩形 122881"/>
          <p:cNvSpPr/>
          <p:nvPr/>
        </p:nvSpPr>
        <p:spPr>
          <a:xfrm>
            <a:off x="4164013" y="372110"/>
            <a:ext cx="4729162" cy="792163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r>
              <a:rPr lang="zh-CN" altLang="en-US" sz="4000" b="1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zh-CN" altLang="en-US" sz="4000" b="1" dirty="0">
                <a:solidFill>
                  <a:srgbClr val="000000"/>
                </a:solidFill>
                <a:latin typeface="Arial" panose="020B0604020202020204" pitchFamily="34" charset="0"/>
                <a:ea typeface="方正中倩简体" pitchFamily="65" charset="-122"/>
              </a:rPr>
              <a:t>碳酸钠和碳酸氢钠</a:t>
            </a:r>
            <a:endParaRPr lang="zh-CN" altLang="en-US" sz="4000" b="1">
              <a:solidFill>
                <a:srgbClr val="000000"/>
              </a:solidFill>
              <a:latin typeface="Arial" panose="020B0604020202020204" pitchFamily="34" charset="0"/>
              <a:ea typeface="方正中倩简体" pitchFamily="65" charset="-122"/>
            </a:endParaRPr>
          </a:p>
        </p:txBody>
      </p:sp>
      <p:graphicFrame>
        <p:nvGraphicFramePr>
          <p:cNvPr id="122936" name="表格 122935"/>
          <p:cNvGraphicFramePr/>
          <p:nvPr>
            <p:custDataLst>
              <p:tags r:id="rId1"/>
            </p:custDataLst>
          </p:nvPr>
        </p:nvGraphicFramePr>
        <p:xfrm>
          <a:off x="1524000" y="1365885"/>
          <a:ext cx="9144000" cy="3596640"/>
        </p:xfrm>
        <a:graphic>
          <a:graphicData uri="http://schemas.openxmlformats.org/drawingml/2006/table">
            <a:tbl>
              <a:tblPr/>
              <a:tblGrid>
                <a:gridCol w="24117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63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6847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00075"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r>
                        <a:rPr lang="zh-CN" altLang="en-US" b="1" dirty="0">
                          <a:latin typeface="经典趣体简" pitchFamily="49" charset="-122"/>
                          <a:ea typeface="经典趣体简" pitchFamily="49" charset="-122"/>
                        </a:rPr>
                        <a:t>物质名称</a:t>
                      </a:r>
                      <a:endParaRPr lang="zh-CN" altLang="en-US" b="1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r>
                        <a:rPr lang="zh-CN" altLang="en-US" b="1" dirty="0">
                          <a:latin typeface="经典趣体简" pitchFamily="49" charset="-122"/>
                          <a:ea typeface="经典趣体简" pitchFamily="49" charset="-122"/>
                        </a:rPr>
                        <a:t>碳酸钠</a:t>
                      </a:r>
                      <a:endParaRPr lang="zh-CN" altLang="en-US" b="1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r>
                        <a:rPr lang="zh-CN" altLang="en-US" b="1" dirty="0">
                          <a:latin typeface="经典趣体简" pitchFamily="49" charset="-122"/>
                          <a:ea typeface="经典趣体简" pitchFamily="49" charset="-122"/>
                        </a:rPr>
                        <a:t>碳酸氢钠</a:t>
                      </a:r>
                      <a:endParaRPr lang="zh-CN" altLang="en-US" b="1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2450"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r>
                        <a:rPr lang="zh-CN" altLang="en-US" b="1" dirty="0">
                          <a:latin typeface="经典趣体简" pitchFamily="49" charset="-122"/>
                          <a:ea typeface="经典趣体简" pitchFamily="49" charset="-122"/>
                        </a:rPr>
                        <a:t>化学式</a:t>
                      </a:r>
                      <a:endParaRPr lang="zh-CN" altLang="en-US" b="1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endParaRPr lang="zh-CN" altLang="en-US" b="1" dirty="0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endParaRPr lang="zh-CN" altLang="en-US" b="1" dirty="0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3875"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r>
                        <a:rPr lang="zh-CN" altLang="en-US" b="1" dirty="0">
                          <a:latin typeface="经典趣体简" pitchFamily="49" charset="-122"/>
                          <a:ea typeface="经典趣体简" pitchFamily="49" charset="-122"/>
                        </a:rPr>
                        <a:t>俗名</a:t>
                      </a:r>
                      <a:endParaRPr lang="zh-CN" altLang="en-US" b="1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endParaRPr lang="zh-CN" altLang="en-US" b="1" dirty="0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endParaRPr lang="zh-CN" altLang="en-US" b="1" dirty="0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32790"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r>
                        <a:rPr lang="zh-CN" altLang="en-US" b="1" dirty="0">
                          <a:latin typeface="经典趣体简" pitchFamily="49" charset="-122"/>
                          <a:ea typeface="经典趣体简" pitchFamily="49" charset="-122"/>
                        </a:rPr>
                        <a:t>在水中的溶解性 </a:t>
                      </a:r>
                      <a:endParaRPr lang="zh-CN" altLang="en-US" b="1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endParaRPr lang="zh-CN" altLang="en-US" b="1" dirty="0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4675"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r>
                        <a:rPr lang="zh-CN" altLang="en-US" b="1" dirty="0">
                          <a:latin typeface="经典趣体简" pitchFamily="49" charset="-122"/>
                          <a:ea typeface="经典趣体简" pitchFamily="49" charset="-122"/>
                        </a:rPr>
                        <a:t>溶液的碱性</a:t>
                      </a: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endParaRPr lang="zh-CN" altLang="en-US" b="1" dirty="0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12775"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r>
                        <a:rPr lang="zh-CN" altLang="en-US" b="1" dirty="0">
                          <a:latin typeface="经典趣体简" pitchFamily="49" charset="-122"/>
                          <a:ea typeface="经典趣体简" pitchFamily="49" charset="-122"/>
                        </a:rPr>
                        <a:t>热稳定性</a:t>
                      </a: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endParaRPr lang="zh-CN" altLang="en-US" b="1" dirty="0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22913" name="文本框 122912"/>
          <p:cNvSpPr txBox="1"/>
          <p:nvPr/>
        </p:nvSpPr>
        <p:spPr>
          <a:xfrm>
            <a:off x="4272915" y="1931035"/>
            <a:ext cx="1654810" cy="58356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zh-CN" altLang="en-US" sz="3200" b="1" dirty="0">
                <a:solidFill>
                  <a:srgbClr val="0033CC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en-US" altLang="zh-CN" sz="3200" b="1">
                <a:solidFill>
                  <a:srgbClr val="DE582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Na</a:t>
            </a:r>
            <a:r>
              <a:rPr lang="en-US" altLang="zh-CN" sz="3200" b="1" baseline="-25000">
                <a:solidFill>
                  <a:srgbClr val="DE582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2</a:t>
            </a:r>
            <a:r>
              <a:rPr lang="en-US" altLang="zh-CN" sz="3200" b="1">
                <a:solidFill>
                  <a:srgbClr val="DE582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CO</a:t>
            </a:r>
            <a:r>
              <a:rPr lang="en-US" altLang="zh-CN" sz="3200" b="1" baseline="-25000">
                <a:solidFill>
                  <a:srgbClr val="DE582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3</a:t>
            </a:r>
            <a:r>
              <a:rPr lang="en-US" altLang="zh-CN" sz="3200" b="1">
                <a:solidFill>
                  <a:srgbClr val="DE582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</a:p>
        </p:txBody>
      </p:sp>
      <p:sp>
        <p:nvSpPr>
          <p:cNvPr id="26657" name="矩形 122913"/>
          <p:cNvSpPr/>
          <p:nvPr/>
        </p:nvSpPr>
        <p:spPr>
          <a:xfrm>
            <a:off x="1524000" y="3281363"/>
            <a:ext cx="9144000" cy="0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26658" name="矩形 122914"/>
          <p:cNvSpPr/>
          <p:nvPr/>
        </p:nvSpPr>
        <p:spPr>
          <a:xfrm>
            <a:off x="1524000" y="3281363"/>
            <a:ext cx="9144000" cy="0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122917" name="文本框 122916"/>
          <p:cNvSpPr txBox="1"/>
          <p:nvPr/>
        </p:nvSpPr>
        <p:spPr>
          <a:xfrm>
            <a:off x="7822565" y="1931035"/>
            <a:ext cx="1838960" cy="58356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zh-CN" altLang="en-US" sz="3200" b="1" dirty="0">
                <a:solidFill>
                  <a:srgbClr val="0033CC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en-US" altLang="zh-CN" sz="3200" b="1">
                <a:solidFill>
                  <a:srgbClr val="DE582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NaHCO</a:t>
            </a:r>
            <a:r>
              <a:rPr lang="en-US" altLang="zh-CN" sz="3200" b="1" baseline="-25000">
                <a:solidFill>
                  <a:srgbClr val="DE582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3</a:t>
            </a:r>
            <a:r>
              <a:rPr lang="en-US" altLang="zh-CN" sz="3200" b="1">
                <a:solidFill>
                  <a:srgbClr val="DE582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</a:p>
        </p:txBody>
      </p:sp>
      <p:sp>
        <p:nvSpPr>
          <p:cNvPr id="122918" name="文本框 122917"/>
          <p:cNvSpPr txBox="1"/>
          <p:nvPr/>
        </p:nvSpPr>
        <p:spPr>
          <a:xfrm>
            <a:off x="4115435" y="2514600"/>
            <a:ext cx="1970405" cy="52197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zh-CN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迷你霹雳体" pitchFamily="33" charset="-122"/>
              </a:rPr>
              <a:t>苏打、纯碱</a:t>
            </a:r>
            <a:r>
              <a:rPr lang="zh-CN" altLang="en-US" sz="2800" b="1" dirty="0">
                <a:solidFill>
                  <a:schemeClr val="folHlink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</a:p>
        </p:txBody>
      </p:sp>
      <p:sp>
        <p:nvSpPr>
          <p:cNvPr id="122919" name="文本框 122918"/>
          <p:cNvSpPr txBox="1"/>
          <p:nvPr/>
        </p:nvSpPr>
        <p:spPr>
          <a:xfrm>
            <a:off x="7822565" y="2514283"/>
            <a:ext cx="1407795" cy="58356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zh-CN" altLang="en-US" sz="3200" b="1" dirty="0">
                <a:solidFill>
                  <a:srgbClr val="FF0000"/>
                </a:solidFill>
                <a:latin typeface="迷你霹雳体" pitchFamily="33" charset="-122"/>
                <a:ea typeface="迷你霹雳体" pitchFamily="33" charset="-122"/>
              </a:rPr>
              <a:t>小苏打</a:t>
            </a:r>
            <a:r>
              <a:rPr lang="zh-CN" altLang="en-US" sz="3200" b="1" dirty="0">
                <a:solidFill>
                  <a:schemeClr val="folHlink"/>
                </a:solidFill>
                <a:latin typeface="迷你霹雳体" pitchFamily="33" charset="-122"/>
                <a:ea typeface="迷你霹雳体" pitchFamily="33" charset="-122"/>
              </a:rPr>
              <a:t>  </a:t>
            </a:r>
          </a:p>
        </p:txBody>
      </p:sp>
      <p:grpSp>
        <p:nvGrpSpPr>
          <p:cNvPr id="122920" name="组合 122919"/>
          <p:cNvGrpSpPr/>
          <p:nvPr/>
        </p:nvGrpSpPr>
        <p:grpSpPr>
          <a:xfrm>
            <a:off x="4548188" y="3136901"/>
            <a:ext cx="5113337" cy="584199"/>
            <a:chOff x="1927" y="2657"/>
            <a:chExt cx="3221" cy="368"/>
          </a:xfrm>
        </p:grpSpPr>
        <p:sp>
          <p:nvSpPr>
            <p:cNvPr id="26664" name="文本框 122920"/>
            <p:cNvSpPr txBox="1"/>
            <p:nvPr/>
          </p:nvSpPr>
          <p:spPr>
            <a:xfrm>
              <a:off x="1927" y="2657"/>
              <a:ext cx="3221" cy="368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800" b="1" dirty="0">
                  <a:solidFill>
                    <a:srgbClr val="6600FF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 </a:t>
              </a:r>
              <a:r>
                <a:rPr lang="en-US" altLang="zh-CN" sz="3200" b="1">
                  <a:latin typeface="Times New Roman" panose="02020603050405020304" pitchFamily="18" charset="0"/>
                  <a:ea typeface="隶书" panose="02010509060101010101" charset="-122"/>
                </a:rPr>
                <a:t>Na</a:t>
              </a:r>
              <a:r>
                <a:rPr lang="en-US" altLang="zh-CN" sz="3200" b="1" baseline="-25000">
                  <a:latin typeface="Times New Roman" panose="02020603050405020304" pitchFamily="18" charset="0"/>
                  <a:ea typeface="隶书" panose="02010509060101010101" charset="-122"/>
                </a:rPr>
                <a:t>2</a:t>
              </a:r>
              <a:r>
                <a:rPr lang="en-US" altLang="zh-CN" sz="3200" b="1">
                  <a:latin typeface="Times New Roman" panose="02020603050405020304" pitchFamily="18" charset="0"/>
                  <a:ea typeface="隶书" panose="02010509060101010101" charset="-122"/>
                </a:rPr>
                <a:t>CO</a:t>
              </a:r>
              <a:r>
                <a:rPr lang="en-US" altLang="zh-CN" sz="3200" b="1" baseline="-25000">
                  <a:latin typeface="Times New Roman" panose="02020603050405020304" pitchFamily="18" charset="0"/>
                  <a:ea typeface="隶书" panose="02010509060101010101" charset="-122"/>
                </a:rPr>
                <a:t>3</a:t>
              </a:r>
              <a:r>
                <a:rPr lang="en-US" altLang="zh-CN" sz="3200" b="1">
                  <a:latin typeface="Times New Roman" panose="02020603050405020304" pitchFamily="18" charset="0"/>
                  <a:ea typeface="隶书" panose="02010509060101010101" charset="-122"/>
                </a:rPr>
                <a:t>  </a:t>
              </a:r>
              <a:r>
                <a:rPr lang="en-US" altLang="zh-CN" sz="3200" b="1" u="sng">
                  <a:latin typeface="Times New Roman" panose="02020603050405020304" pitchFamily="18" charset="0"/>
                  <a:ea typeface="隶书" panose="02010509060101010101" charset="-122"/>
                </a:rPr>
                <a:t>      </a:t>
              </a:r>
              <a:r>
                <a:rPr lang="en-US" altLang="zh-CN" sz="3200" b="1">
                  <a:latin typeface="Times New Roman" panose="02020603050405020304" pitchFamily="18" charset="0"/>
                  <a:ea typeface="隶书" panose="02010509060101010101" charset="-122"/>
                </a:rPr>
                <a:t>  NaHCO</a:t>
              </a:r>
              <a:r>
                <a:rPr lang="en-US" altLang="zh-CN" sz="3200" b="1" baseline="-25000">
                  <a:latin typeface="Times New Roman" panose="02020603050405020304" pitchFamily="18" charset="0"/>
                  <a:ea typeface="隶书" panose="02010509060101010101" charset="-122"/>
                </a:rPr>
                <a:t>3</a:t>
              </a:r>
              <a:r>
                <a:rPr lang="en-US" altLang="zh-CN" sz="2800" b="1">
                  <a:latin typeface="Times New Roman" panose="02020603050405020304" pitchFamily="18" charset="0"/>
                  <a:ea typeface="隶书" panose="02010509060101010101" charset="-122"/>
                </a:rPr>
                <a:t> </a:t>
              </a:r>
              <a:endParaRPr lang="en-US" altLang="zh-CN" sz="28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26665" name="文本框 122921"/>
            <p:cNvSpPr txBox="1"/>
            <p:nvPr/>
          </p:nvSpPr>
          <p:spPr>
            <a:xfrm>
              <a:off x="3037" y="2657"/>
              <a:ext cx="273" cy="368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 sz="3200" b="1">
                  <a:solidFill>
                    <a:srgbClr val="FF0000"/>
                  </a:solidFill>
                  <a:latin typeface="Times New Roman" panose="02020603050405020304" pitchFamily="18" charset="0"/>
                  <a:ea typeface="隶书" panose="02010509060101010101" charset="-122"/>
                </a:rPr>
                <a:t>&gt;</a:t>
              </a:r>
            </a:p>
          </p:txBody>
        </p:sp>
      </p:grpSp>
      <p:grpSp>
        <p:nvGrpSpPr>
          <p:cNvPr id="122923" name="组合 122922"/>
          <p:cNvGrpSpPr/>
          <p:nvPr/>
        </p:nvGrpSpPr>
        <p:grpSpPr>
          <a:xfrm>
            <a:off x="4583113" y="3721100"/>
            <a:ext cx="5113337" cy="657226"/>
            <a:chOff x="1927" y="3197"/>
            <a:chExt cx="3221" cy="414"/>
          </a:xfrm>
        </p:grpSpPr>
        <p:sp>
          <p:nvSpPr>
            <p:cNvPr id="26667" name="文本框 122923"/>
            <p:cNvSpPr txBox="1"/>
            <p:nvPr/>
          </p:nvSpPr>
          <p:spPr>
            <a:xfrm>
              <a:off x="1927" y="3197"/>
              <a:ext cx="3221" cy="368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800" b="1" dirty="0">
                  <a:solidFill>
                    <a:srgbClr val="6600FF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 </a:t>
              </a:r>
              <a:r>
                <a:rPr lang="en-US" altLang="zh-CN" sz="3200" b="1">
                  <a:latin typeface="Times New Roman" panose="02020603050405020304" pitchFamily="18" charset="0"/>
                  <a:ea typeface="隶书" panose="02010509060101010101" charset="-122"/>
                </a:rPr>
                <a:t>Na</a:t>
              </a:r>
              <a:r>
                <a:rPr lang="en-US" altLang="zh-CN" sz="3200" b="1" baseline="-25000">
                  <a:latin typeface="Times New Roman" panose="02020603050405020304" pitchFamily="18" charset="0"/>
                  <a:ea typeface="隶书" panose="02010509060101010101" charset="-122"/>
                </a:rPr>
                <a:t>2</a:t>
              </a:r>
              <a:r>
                <a:rPr lang="en-US" altLang="zh-CN" sz="3200" b="1">
                  <a:latin typeface="Times New Roman" panose="02020603050405020304" pitchFamily="18" charset="0"/>
                  <a:ea typeface="隶书" panose="02010509060101010101" charset="-122"/>
                </a:rPr>
                <a:t>CO</a:t>
              </a:r>
              <a:r>
                <a:rPr lang="en-US" altLang="zh-CN" sz="3200" b="1" baseline="-25000">
                  <a:latin typeface="Times New Roman" panose="02020603050405020304" pitchFamily="18" charset="0"/>
                  <a:ea typeface="隶书" panose="02010509060101010101" charset="-122"/>
                </a:rPr>
                <a:t>3</a:t>
              </a:r>
              <a:r>
                <a:rPr lang="en-US" altLang="zh-CN" sz="3200" b="1">
                  <a:latin typeface="Times New Roman" panose="02020603050405020304" pitchFamily="18" charset="0"/>
                  <a:ea typeface="隶书" panose="02010509060101010101" charset="-122"/>
                </a:rPr>
                <a:t>  </a:t>
              </a:r>
              <a:r>
                <a:rPr lang="en-US" altLang="zh-CN" sz="3200" b="1" u="sng">
                  <a:latin typeface="Times New Roman" panose="02020603050405020304" pitchFamily="18" charset="0"/>
                  <a:ea typeface="隶书" panose="02010509060101010101" charset="-122"/>
                </a:rPr>
                <a:t>      </a:t>
              </a:r>
              <a:r>
                <a:rPr lang="en-US" altLang="zh-CN" sz="3200" b="1">
                  <a:latin typeface="Times New Roman" panose="02020603050405020304" pitchFamily="18" charset="0"/>
                  <a:ea typeface="隶书" panose="02010509060101010101" charset="-122"/>
                </a:rPr>
                <a:t>  NaHCO</a:t>
              </a:r>
              <a:r>
                <a:rPr lang="en-US" altLang="zh-CN" sz="3200" b="1" baseline="-25000">
                  <a:latin typeface="Times New Roman" panose="02020603050405020304" pitchFamily="18" charset="0"/>
                  <a:ea typeface="隶书" panose="02010509060101010101" charset="-122"/>
                </a:rPr>
                <a:t>3</a:t>
              </a:r>
              <a:r>
                <a:rPr lang="en-US" altLang="zh-CN" sz="2800" b="1">
                  <a:latin typeface="Times New Roman" panose="02020603050405020304" pitchFamily="18" charset="0"/>
                  <a:ea typeface="隶书" panose="02010509060101010101" charset="-122"/>
                </a:rPr>
                <a:t> </a:t>
              </a:r>
              <a:endParaRPr lang="en-US" altLang="zh-CN" sz="28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26668" name="文本框 122924"/>
            <p:cNvSpPr txBox="1"/>
            <p:nvPr/>
          </p:nvSpPr>
          <p:spPr>
            <a:xfrm>
              <a:off x="3016" y="3243"/>
              <a:ext cx="273" cy="368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 sz="3200" b="1">
                  <a:solidFill>
                    <a:srgbClr val="FF0000"/>
                  </a:solidFill>
                  <a:latin typeface="Times New Roman" panose="02020603050405020304" pitchFamily="18" charset="0"/>
                  <a:ea typeface="隶书" panose="02010509060101010101" charset="-122"/>
                </a:rPr>
                <a:t>&gt;</a:t>
              </a:r>
            </a:p>
          </p:txBody>
        </p:sp>
      </p:grpSp>
      <p:grpSp>
        <p:nvGrpSpPr>
          <p:cNvPr id="122926" name="组合 122925"/>
          <p:cNvGrpSpPr/>
          <p:nvPr/>
        </p:nvGrpSpPr>
        <p:grpSpPr>
          <a:xfrm>
            <a:off x="4583113" y="4378325"/>
            <a:ext cx="5113337" cy="584200"/>
            <a:chOff x="1927" y="3633"/>
            <a:chExt cx="3221" cy="368"/>
          </a:xfrm>
        </p:grpSpPr>
        <p:sp>
          <p:nvSpPr>
            <p:cNvPr id="26670" name="文本框 122926"/>
            <p:cNvSpPr txBox="1"/>
            <p:nvPr/>
          </p:nvSpPr>
          <p:spPr>
            <a:xfrm>
              <a:off x="1927" y="3633"/>
              <a:ext cx="3221" cy="368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800" b="1" dirty="0">
                  <a:solidFill>
                    <a:srgbClr val="6600FF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 </a:t>
              </a:r>
              <a:r>
                <a:rPr lang="en-US" altLang="zh-CN" sz="3200" b="1">
                  <a:latin typeface="Times New Roman" panose="02020603050405020304" pitchFamily="18" charset="0"/>
                  <a:ea typeface="隶书" panose="02010509060101010101" charset="-122"/>
                </a:rPr>
                <a:t>Na</a:t>
              </a:r>
              <a:r>
                <a:rPr lang="en-US" altLang="zh-CN" sz="3200" b="1" baseline="-25000">
                  <a:latin typeface="Times New Roman" panose="02020603050405020304" pitchFamily="18" charset="0"/>
                  <a:ea typeface="隶书" panose="02010509060101010101" charset="-122"/>
                </a:rPr>
                <a:t>2</a:t>
              </a:r>
              <a:r>
                <a:rPr lang="en-US" altLang="zh-CN" sz="3200" b="1">
                  <a:latin typeface="Times New Roman" panose="02020603050405020304" pitchFamily="18" charset="0"/>
                  <a:ea typeface="隶书" panose="02010509060101010101" charset="-122"/>
                </a:rPr>
                <a:t>CO</a:t>
              </a:r>
              <a:r>
                <a:rPr lang="en-US" altLang="zh-CN" sz="3200" b="1" baseline="-25000">
                  <a:latin typeface="Times New Roman" panose="02020603050405020304" pitchFamily="18" charset="0"/>
                  <a:ea typeface="隶书" panose="02010509060101010101" charset="-122"/>
                </a:rPr>
                <a:t>3</a:t>
              </a:r>
              <a:r>
                <a:rPr lang="en-US" altLang="zh-CN" sz="3200" b="1">
                  <a:latin typeface="Times New Roman" panose="02020603050405020304" pitchFamily="18" charset="0"/>
                  <a:ea typeface="隶书" panose="02010509060101010101" charset="-122"/>
                </a:rPr>
                <a:t>  </a:t>
              </a:r>
              <a:r>
                <a:rPr lang="en-US" altLang="zh-CN" sz="3200" b="1" u="sng">
                  <a:latin typeface="Times New Roman" panose="02020603050405020304" pitchFamily="18" charset="0"/>
                  <a:ea typeface="隶书" panose="02010509060101010101" charset="-122"/>
                </a:rPr>
                <a:t>      </a:t>
              </a:r>
              <a:r>
                <a:rPr lang="en-US" altLang="zh-CN" sz="3200" b="1">
                  <a:latin typeface="Times New Roman" panose="02020603050405020304" pitchFamily="18" charset="0"/>
                  <a:ea typeface="隶书" panose="02010509060101010101" charset="-122"/>
                </a:rPr>
                <a:t>  NaHCO</a:t>
              </a:r>
              <a:r>
                <a:rPr lang="en-US" altLang="zh-CN" sz="3200" b="1" baseline="-25000">
                  <a:latin typeface="Times New Roman" panose="02020603050405020304" pitchFamily="18" charset="0"/>
                  <a:ea typeface="隶书" panose="02010509060101010101" charset="-122"/>
                </a:rPr>
                <a:t>3</a:t>
              </a:r>
              <a:r>
                <a:rPr lang="en-US" altLang="zh-CN" sz="2800" b="1">
                  <a:latin typeface="Times New Roman" panose="02020603050405020304" pitchFamily="18" charset="0"/>
                  <a:ea typeface="隶书" panose="02010509060101010101" charset="-122"/>
                </a:rPr>
                <a:t> </a:t>
              </a:r>
              <a:endParaRPr lang="en-US" altLang="zh-CN" sz="28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26671" name="文本框 122927"/>
            <p:cNvSpPr txBox="1"/>
            <p:nvPr/>
          </p:nvSpPr>
          <p:spPr>
            <a:xfrm>
              <a:off x="3016" y="3633"/>
              <a:ext cx="273" cy="368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 sz="3200" b="1">
                  <a:solidFill>
                    <a:srgbClr val="FF0000"/>
                  </a:solidFill>
                  <a:latin typeface="Times New Roman" panose="02020603050405020304" pitchFamily="18" charset="0"/>
                  <a:ea typeface="隶书" panose="02010509060101010101" charset="-122"/>
                </a:rPr>
                <a:t>&gt;</a:t>
              </a: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524000" y="5217795"/>
            <a:ext cx="973772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/>
              <a:t>可以通过其</a:t>
            </a:r>
            <a:r>
              <a:rPr lang="zh-CN" altLang="en-US" sz="2800">
                <a:solidFill>
                  <a:srgbClr val="FF0000"/>
                </a:solidFill>
              </a:rPr>
              <a:t>热稳定性</a:t>
            </a:r>
            <a:r>
              <a:rPr lang="zh-CN" altLang="en-US" sz="2800"/>
              <a:t>来鉴定</a:t>
            </a:r>
            <a:r>
              <a:rPr lang="en-US" altLang="zh-CN"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Na</a:t>
            </a:r>
            <a:r>
              <a:rPr lang="en-US" altLang="zh-CN" sz="2800" b="1" baseline="-25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2</a:t>
            </a:r>
            <a:r>
              <a:rPr lang="en-US" altLang="zh-CN"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CO</a:t>
            </a:r>
            <a:r>
              <a:rPr lang="en-US" altLang="zh-CN" sz="2800" b="1" baseline="-25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3</a:t>
            </a:r>
            <a:r>
              <a:rPr lang="zh-CN" altLang="en-US"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和</a:t>
            </a:r>
            <a:r>
              <a:rPr lang="en-US" altLang="zh-CN"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NaHCO</a:t>
            </a:r>
            <a:r>
              <a:rPr lang="en-US" altLang="zh-CN" sz="2800" b="1" baseline="-25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3</a:t>
            </a:r>
            <a:endParaRPr lang="zh-CN" altLang="en-US" sz="2800" b="1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229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1229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1229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1229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194310" name="表格 1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608330" y="1171575"/>
          <a:ext cx="11077575" cy="30772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20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342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8012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94995">
                <a:tc>
                  <a:txBody>
                    <a:bodyPr/>
                    <a:lstStyle/>
                    <a:p>
                      <a:pPr algn="ctr"/>
                      <a:r>
                        <a:rPr kumimoji="1" lang="zh-CN" altLang="en-US" sz="2400" b="1" kern="1200" dirty="0" smtClean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  <a:cs typeface="+mn-cs"/>
                        </a:rPr>
                        <a:t>化学式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200" b="1" noProof="1">
                          <a:solidFill>
                            <a:srgbClr val="0033CC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Na</a:t>
                      </a:r>
                      <a:r>
                        <a:rPr lang="zh-CN" altLang="en-US" sz="3200" b="1" baseline="-25000" dirty="0">
                          <a:solidFill>
                            <a:srgbClr val="0033CC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2</a:t>
                      </a:r>
                      <a:r>
                        <a:rPr lang="zh-CN" altLang="en-US" sz="3200" b="1" noProof="1">
                          <a:solidFill>
                            <a:srgbClr val="0033CC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CO</a:t>
                      </a:r>
                      <a:r>
                        <a:rPr lang="zh-CN" altLang="en-US" sz="3200" b="1" baseline="-25000" dirty="0">
                          <a:solidFill>
                            <a:srgbClr val="0033CC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3</a:t>
                      </a:r>
                      <a:endParaRPr lang="zh-CN" altLang="en-US" sz="3200" b="1" kern="1200" baseline="-25000" dirty="0">
                        <a:solidFill>
                          <a:srgbClr val="0033CC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37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zh-CN" altLang="en-US" sz="3200" b="1" dirty="0">
                          <a:solidFill>
                            <a:srgbClr val="0033CC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NaHCO</a:t>
                      </a:r>
                      <a:r>
                        <a:rPr lang="zh-CN" altLang="en-US" sz="3200" b="1" baseline="-25000" dirty="0">
                          <a:solidFill>
                            <a:srgbClr val="0033CC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3</a:t>
                      </a:r>
                      <a:endParaRPr lang="zh-CN" altLang="en-US" sz="3200" b="1" kern="1200" baseline="-25000" dirty="0">
                        <a:solidFill>
                          <a:srgbClr val="0033CC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77010">
                <a:tc rowSpan="2">
                  <a:txBody>
                    <a:bodyPr/>
                    <a:lstStyle/>
                    <a:p>
                      <a:pPr algn="ctr"/>
                      <a:endParaRPr kumimoji="1" lang="en-US" altLang="zh-CN" sz="2400" b="1" kern="1200" dirty="0" smtClean="0">
                        <a:solidFill>
                          <a:schemeClr val="tx1"/>
                        </a:solidFill>
                        <a:latin typeface="黑体" panose="02010609060101010101" pitchFamily="2" charset="-122"/>
                        <a:ea typeface="黑体" panose="02010609060101010101" pitchFamily="2" charset="-122"/>
                        <a:cs typeface="+mn-cs"/>
                      </a:endParaRPr>
                    </a:p>
                    <a:p>
                      <a:pPr algn="ctr"/>
                      <a:endParaRPr kumimoji="1" lang="en-US" altLang="zh-CN" sz="2400" b="1" kern="1200" dirty="0" smtClean="0">
                        <a:solidFill>
                          <a:schemeClr val="tx1"/>
                        </a:solidFill>
                        <a:latin typeface="黑体" panose="02010609060101010101" pitchFamily="2" charset="-122"/>
                        <a:ea typeface="黑体" panose="02010609060101010101" pitchFamily="2" charset="-122"/>
                        <a:cs typeface="+mn-cs"/>
                      </a:endParaRPr>
                    </a:p>
                    <a:p>
                      <a:pPr algn="ctr"/>
                      <a:r>
                        <a:rPr kumimoji="1" lang="en-US" altLang="zh-CN" sz="2400" b="1" kern="1200" dirty="0" err="1" smtClean="0">
                          <a:solidFill>
                            <a:srgbClr val="FF0000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  <a:cs typeface="+mn-cs"/>
                        </a:rPr>
                        <a:t>HCl</a:t>
                      </a:r>
                      <a:endParaRPr kumimoji="1" lang="en-US" altLang="zh-CN" sz="2400" b="1" kern="1200" dirty="0" smtClean="0">
                        <a:solidFill>
                          <a:schemeClr val="tx1"/>
                        </a:solidFill>
                        <a:latin typeface="黑体" panose="02010609060101010101" pitchFamily="2" charset="-122"/>
                        <a:ea typeface="黑体" panose="02010609060101010101" pitchFamily="2" charset="-122"/>
                        <a:cs typeface="+mn-cs"/>
                      </a:endParaRPr>
                    </a:p>
                    <a:p>
                      <a:pPr algn="ctr"/>
                      <a:endParaRPr kumimoji="1" lang="en-US" altLang="zh-CN" sz="2400" b="1" kern="1200" dirty="0" smtClean="0">
                        <a:solidFill>
                          <a:schemeClr val="tx1"/>
                        </a:solidFill>
                        <a:latin typeface="黑体" panose="02010609060101010101" pitchFamily="2" charset="-122"/>
                        <a:ea typeface="黑体" panose="02010609060101010101" pitchFamily="2" charset="-122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2400" b="1">
                          <a:latin typeface="Times New Roman" panose="02020603050405020304" pitchFamily="18" charset="0"/>
                          <a:ea typeface="宋体" panose="02010600030101010101" pitchFamily="2" charset="-122"/>
                          <a:sym typeface="+mn-ea"/>
                        </a:rPr>
                        <a:t>      </a:t>
                      </a:r>
                      <a:endParaRPr lang="en-US" altLang="zh-CN" sz="2400" b="1" kern="100" baseline="-25000" dirty="0" smtClean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黑体" panose="0201060906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l" defTabSz="9137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endParaRPr lang="en-US" altLang="zh-CN" sz="2400" b="1" kern="100" dirty="0" smtClean="0">
                        <a:solidFill>
                          <a:schemeClr val="tx1"/>
                        </a:solidFill>
                        <a:latin typeface="黑体" panose="02010609060101010101" pitchFamily="2" charset="-122"/>
                        <a:ea typeface="黑体" panose="0201060906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l" defTabSz="9137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endParaRPr lang="en-US" altLang="zh-CN" sz="2800" b="1" kern="100" dirty="0" smtClean="0">
                        <a:solidFill>
                          <a:schemeClr val="tx1"/>
                        </a:solidFill>
                        <a:latin typeface="黑体" panose="02010609060101010101" pitchFamily="2" charset="-122"/>
                        <a:ea typeface="黑体" panose="0201060906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05205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37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2200" b="1" kern="1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2" charset="-122"/>
                          <a:cs typeface="Times New Roman" panose="02020603050405020304" pitchFamily="18" charset="0"/>
                        </a:rPr>
                        <a:t>      </a:t>
                      </a:r>
                      <a:endParaRPr kumimoji="1" lang="zh-CN" altLang="en-US" sz="2200" b="1" kern="1200" dirty="0" smtClean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048729" name="标题 3"/>
          <p:cNvSpPr>
            <a:spLocks noGrp="1"/>
          </p:cNvSpPr>
          <p:nvPr>
            <p:ph type="title"/>
          </p:nvPr>
        </p:nvSpPr>
        <p:spPr>
          <a:xfrm>
            <a:off x="608400" y="466160"/>
            <a:ext cx="10969200" cy="705600"/>
          </a:xfrm>
          <a:prstGeom prst="rect">
            <a:avLst/>
          </a:prstGeom>
        </p:spPr>
        <p:txBody>
          <a:bodyPr/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（</a:t>
            </a:r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3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）</a:t>
            </a:r>
            <a:r>
              <a:rPr lang="zh-CN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与酸反应</a:t>
            </a:r>
            <a:endParaRPr lang="zh-CN" altLang="en-US" sz="3200" spc="0" dirty="0">
              <a:solidFill>
                <a:srgbClr val="0033CC"/>
              </a:solidFill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13715" y="4389120"/>
            <a:ext cx="10730865" cy="1004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>
                <a:solidFill>
                  <a:srgbClr val="FF0000"/>
                </a:solidFill>
              </a:rPr>
              <a:t>思考：可否用盐酸鉴别</a:t>
            </a:r>
            <a:r>
              <a:rPr lang="zh-CN" altLang="en-US" sz="3600" b="1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Na</a:t>
            </a:r>
            <a:r>
              <a:rPr lang="zh-CN" altLang="en-US" sz="3600" b="1" baseline="-250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2</a:t>
            </a:r>
            <a:r>
              <a:rPr lang="zh-CN" altLang="en-US" sz="3600" b="1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CO</a:t>
            </a:r>
            <a:r>
              <a:rPr lang="zh-CN" altLang="en-US" sz="3600" b="1" baseline="-250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3</a:t>
            </a:r>
            <a:r>
              <a:rPr lang="zh-CN" altLang="en-US" sz="3600" b="1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溶液和NaHCO</a:t>
            </a:r>
            <a:r>
              <a:rPr lang="zh-CN" altLang="en-US" sz="3600" b="1" baseline="-250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3</a:t>
            </a:r>
            <a:r>
              <a:rPr lang="zh-CN" altLang="en-US" sz="3600" b="1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溶液？</a:t>
            </a:r>
            <a:endParaRPr lang="zh-CN" altLang="en-US" sz="3600" b="1" kern="1200" baseline="-25000" dirty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endParaRPr lang="zh-CN" altLang="en-US" sz="3600" b="1" kern="1200" baseline="-25000" dirty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75640" y="5253990"/>
            <a:ext cx="1094359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033CC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可以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。</a:t>
            </a:r>
            <a:r>
              <a:rPr lang="zh-CN" altLang="en-US" sz="2800"/>
              <a:t>向装有</a:t>
            </a: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Na</a:t>
            </a:r>
            <a:r>
              <a:rPr lang="zh-CN" altLang="en-US" sz="2800" b="1" baseline="-250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2</a:t>
            </a: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CO</a:t>
            </a:r>
            <a:r>
              <a:rPr lang="zh-CN" altLang="en-US" sz="2800" b="1" baseline="-250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3</a:t>
            </a: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溶液和NaHCO</a:t>
            </a:r>
            <a:r>
              <a:rPr lang="zh-CN" altLang="en-US" sz="2800" b="1" baseline="-250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3</a:t>
            </a: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溶液的试管中分别滴加盐酸，</a:t>
            </a:r>
            <a:r>
              <a:rPr lang="zh-CN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NaHCO</a:t>
            </a:r>
            <a:r>
              <a:rPr lang="zh-CN" altLang="en-US" sz="2800" b="1" baseline="-250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3</a:t>
            </a:r>
            <a:r>
              <a:rPr lang="zh-CN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反应比Na</a:t>
            </a:r>
            <a:r>
              <a:rPr lang="zh-CN" altLang="en-US" sz="2800" b="1" baseline="-250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2</a:t>
            </a:r>
            <a:r>
              <a:rPr lang="zh-CN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CO</a:t>
            </a:r>
            <a:r>
              <a:rPr lang="zh-CN" altLang="en-US" sz="2800" b="1" baseline="-250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3</a:t>
            </a:r>
            <a:r>
              <a:rPr lang="zh-CN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剧烈，并立即产生气泡。</a:t>
            </a:r>
            <a:endParaRPr lang="zh-CN" altLang="en-US" b="1" dirty="0">
              <a:solidFill>
                <a:srgbClr val="0033CC"/>
              </a:solidFill>
              <a:latin typeface="Times New Roman" panose="02020603050405020304" pitchFamily="18" charset="0"/>
              <a:ea typeface="宋体" panose="02010600030101010101" pitchFamily="2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936750" y="2169160"/>
            <a:ext cx="401701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CO</a:t>
            </a:r>
            <a:r>
              <a:rPr lang="en-US" altLang="zh-CN" sz="2000" b="1" baseline="-2500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3</a:t>
            </a:r>
            <a:r>
              <a:rPr lang="en-US" altLang="zh-CN" sz="2000" b="1" baseline="3000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2-</a:t>
            </a:r>
            <a:r>
              <a:rPr lang="en-US" altLang="zh-CN" sz="2000" b="1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 + H</a:t>
            </a:r>
            <a:r>
              <a:rPr lang="en-US" altLang="zh-CN" sz="2000" b="1" baseline="3000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+</a:t>
            </a:r>
            <a:r>
              <a:rPr lang="en-US" altLang="zh-CN" sz="2000" b="1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  = HCO</a:t>
            </a:r>
            <a:r>
              <a:rPr lang="en-US" altLang="zh-CN" sz="2000" b="1" baseline="-2500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3</a:t>
            </a:r>
            <a:r>
              <a:rPr lang="en-US" altLang="zh-CN" sz="2000" b="1" baseline="3000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-</a:t>
            </a:r>
            <a:r>
              <a:rPr lang="en-US" altLang="zh-CN" sz="2000" b="1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 </a:t>
            </a:r>
          </a:p>
          <a:p>
            <a:r>
              <a:rPr lang="en-US" altLang="zh-CN" sz="2000" b="1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HCO</a:t>
            </a:r>
            <a:r>
              <a:rPr lang="en-US" altLang="zh-CN" sz="2000" b="1" baseline="-2500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3</a:t>
            </a:r>
            <a:r>
              <a:rPr lang="en-US" altLang="zh-CN" sz="2000" b="1" baseline="3000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- </a:t>
            </a:r>
            <a:r>
              <a:rPr lang="en-US" altLang="zh-CN" sz="2000" b="1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+ H</a:t>
            </a:r>
            <a:r>
              <a:rPr lang="en-US" altLang="zh-CN" sz="2000" b="1" baseline="3000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+</a:t>
            </a:r>
            <a:r>
              <a:rPr lang="en-US" altLang="zh-CN" sz="2000" b="1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 =  H</a:t>
            </a:r>
            <a:r>
              <a:rPr lang="en-US" altLang="zh-CN" sz="2000" b="1" baseline="-2500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2</a:t>
            </a:r>
            <a:r>
              <a:rPr lang="en-US" altLang="zh-CN" sz="2000" b="1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O + CO</a:t>
            </a:r>
            <a:r>
              <a:rPr lang="en-US" altLang="zh-CN" sz="2000" b="1" baseline="-2500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2</a:t>
            </a:r>
            <a:r>
              <a:rPr lang="en-US" altLang="zh-CN" sz="2000" b="1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↑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2126615" y="3682365"/>
            <a:ext cx="428244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kern="100" dirty="0" smtClean="0"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+mn-ea"/>
              </a:rPr>
              <a:t>2H</a:t>
            </a:r>
            <a:r>
              <a:rPr lang="en-US" altLang="zh-CN" sz="2000" b="1" kern="100" baseline="30000" dirty="0" smtClean="0"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+mn-ea"/>
              </a:rPr>
              <a:t>+</a:t>
            </a:r>
            <a:r>
              <a:rPr lang="en-US" altLang="zh-CN" sz="2000" b="1" kern="100" dirty="0" smtClean="0"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+mn-ea"/>
              </a:rPr>
              <a:t>+CO</a:t>
            </a:r>
            <a:r>
              <a:rPr lang="en-US" altLang="zh-CN" sz="2000" b="1" kern="100" baseline="-25000" dirty="0" smtClean="0"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+mn-ea"/>
              </a:rPr>
              <a:t>3</a:t>
            </a:r>
            <a:r>
              <a:rPr lang="en-US" altLang="zh-CN" sz="2000" b="1" kern="100" baseline="30000" dirty="0" smtClean="0"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+mn-ea"/>
              </a:rPr>
              <a:t>2-</a:t>
            </a:r>
            <a:r>
              <a:rPr lang="en-US" altLang="zh-CN" sz="2000">
                <a:sym typeface="+mn-ea"/>
              </a:rPr>
              <a:t>=</a:t>
            </a:r>
            <a:r>
              <a:rPr lang="en-US" altLang="zh-CN" sz="2000" b="1" kern="100" dirty="0" smtClean="0"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+mn-ea"/>
              </a:rPr>
              <a:t>H</a:t>
            </a:r>
            <a:r>
              <a:rPr lang="en-US" altLang="zh-CN" sz="2000" b="1" kern="100" baseline="-25000" dirty="0" smtClean="0"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+mn-ea"/>
              </a:rPr>
              <a:t>2</a:t>
            </a:r>
            <a:r>
              <a:rPr lang="en-US" altLang="zh-CN" sz="2000" b="1" kern="100" dirty="0" smtClean="0"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+mn-ea"/>
              </a:rPr>
              <a:t>O+CO</a:t>
            </a:r>
            <a:r>
              <a:rPr lang="en-US" altLang="zh-CN" sz="2000" b="1" kern="100" baseline="-25000" dirty="0" smtClean="0"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+mn-ea"/>
              </a:rPr>
              <a:t>2</a:t>
            </a:r>
            <a:r>
              <a:rPr lang="zh-CN" alt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↑</a:t>
            </a:r>
            <a:endParaRPr kumimoji="1" lang="zh-CN" altLang="en-US" sz="2000" b="1" kern="1200" dirty="0" smtClean="0">
              <a:solidFill>
                <a:schemeClr val="tx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endParaRPr kumimoji="1" lang="zh-CN" altLang="en-US" sz="2000" b="1" kern="1200" dirty="0" smtClean="0">
              <a:solidFill>
                <a:schemeClr val="tx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254875" y="2392045"/>
            <a:ext cx="4333875" cy="891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HCO</a:t>
            </a:r>
            <a:r>
              <a:rPr lang="en-US" altLang="zh-CN" sz="2400" b="1" baseline="-2500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3</a:t>
            </a:r>
            <a:r>
              <a:rPr lang="en-US" altLang="zh-CN" sz="2400" b="1" baseline="3000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- </a:t>
            </a:r>
            <a:r>
              <a:rPr lang="en-US" altLang="zh-CN" sz="2400" b="1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+ H</a:t>
            </a:r>
            <a:r>
              <a:rPr lang="en-US" altLang="zh-CN" sz="2400" b="1" baseline="3000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+</a:t>
            </a:r>
            <a:r>
              <a:rPr lang="en-US" altLang="zh-CN" sz="2400" b="1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 =  H</a:t>
            </a:r>
            <a:r>
              <a:rPr lang="en-US" altLang="zh-CN" sz="2400" b="1" baseline="-2500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2</a:t>
            </a:r>
            <a:r>
              <a:rPr lang="en-US" altLang="zh-CN" sz="2400" b="1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O + CO</a:t>
            </a:r>
            <a:r>
              <a:rPr lang="en-US" altLang="zh-CN" sz="2400" b="1" baseline="-2500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2</a:t>
            </a:r>
            <a:r>
              <a:rPr lang="en-US" altLang="zh-CN" sz="2400" b="1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↑</a:t>
            </a:r>
          </a:p>
          <a:p>
            <a:r>
              <a:rPr lang="zh-CN" altLang="en-US" sz="2800">
                <a:solidFill>
                  <a:srgbClr val="FF0000"/>
                </a:solidFill>
              </a:rPr>
              <a:t>立即</a:t>
            </a:r>
            <a:r>
              <a:rPr lang="zh-CN" altLang="en-US" sz="2800"/>
              <a:t>有气泡产生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1936750" y="2780665"/>
            <a:ext cx="50990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开始没有</a:t>
            </a:r>
            <a:r>
              <a:rPr lang="zh-CN" altLang="en-US" sz="2400" b="1" dirty="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气泡，之后产生气泡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825625" y="1720850"/>
            <a:ext cx="447167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向</a:t>
            </a:r>
            <a:r>
              <a:rPr lang="zh-CN" altLang="en-US" sz="2400" b="1" dirty="0">
                <a:solidFill>
                  <a:srgbClr val="0033CC"/>
                </a:soli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Na</a:t>
            </a:r>
            <a:r>
              <a:rPr lang="zh-CN" altLang="en-US" sz="2400" b="1" baseline="-25000" dirty="0">
                <a:solidFill>
                  <a:srgbClr val="0033CC"/>
                </a:soli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2</a:t>
            </a:r>
            <a:r>
              <a:rPr lang="zh-CN" altLang="en-US" sz="2400" b="1" dirty="0">
                <a:solidFill>
                  <a:srgbClr val="0033CC"/>
                </a:soli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CO</a:t>
            </a:r>
            <a:r>
              <a:rPr lang="zh-CN" altLang="en-US" sz="2400" b="1" baseline="-25000" dirty="0">
                <a:solidFill>
                  <a:srgbClr val="0033CC"/>
                </a:soli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3</a:t>
            </a:r>
            <a:r>
              <a:rPr lang="zh-CN" altLang="en-US" sz="2400" b="1" dirty="0">
                <a:solidFill>
                  <a:srgbClr val="0033CC"/>
                </a:soli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溶液中</a:t>
            </a:r>
            <a:r>
              <a:rPr lang="zh-CN" altLang="en-US" sz="2400" b="1" dirty="0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滴加</a:t>
            </a:r>
            <a:r>
              <a:rPr lang="zh-CN" altLang="en-US" sz="2400" b="1" dirty="0" smtClean="0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盐酸</a:t>
            </a:r>
            <a:r>
              <a:rPr lang="en-US" altLang="zh-CN" sz="2400" b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:</a:t>
            </a:r>
            <a:endParaRPr lang="zh-CN" altLang="en-US" sz="2400" b="1">
              <a:latin typeface="Times New Roman" panose="02020603050405020304" pitchFamily="18" charset="0"/>
              <a:ea typeface="宋体" panose="02010600030101010101" pitchFamily="2" charset="-122"/>
              <a:sym typeface="+mn-ea"/>
            </a:endParaRPr>
          </a:p>
          <a:p>
            <a:endParaRPr lang="zh-CN" altLang="en-US" sz="2400" b="1">
              <a:latin typeface="Times New Roman" panose="02020603050405020304" pitchFamily="18" charset="0"/>
              <a:ea typeface="宋体" panose="02010600030101010101" pitchFamily="2" charset="-122"/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892300" y="3283585"/>
            <a:ext cx="4338320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kern="100" dirty="0" smtClean="0"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+mn-ea"/>
              </a:rPr>
              <a:t>向盐酸中滴加</a:t>
            </a:r>
            <a:r>
              <a:rPr lang="zh-CN" altLang="en-US" sz="2400" b="1" dirty="0">
                <a:solidFill>
                  <a:srgbClr val="0033CC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Na</a:t>
            </a:r>
            <a:r>
              <a:rPr lang="zh-CN" altLang="en-US" sz="2400" b="1" baseline="-25000" dirty="0">
                <a:solidFill>
                  <a:srgbClr val="0033CC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2</a:t>
            </a:r>
            <a:r>
              <a:rPr lang="zh-CN" altLang="en-US" sz="2400" b="1" dirty="0">
                <a:solidFill>
                  <a:srgbClr val="0033CC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CO</a:t>
            </a:r>
            <a:r>
              <a:rPr lang="zh-CN" altLang="en-US" sz="2400" b="1" baseline="-25000" dirty="0">
                <a:solidFill>
                  <a:srgbClr val="0033CC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3</a:t>
            </a:r>
            <a:r>
              <a:rPr lang="zh-CN" altLang="en-US" sz="2400" b="1" dirty="0">
                <a:solidFill>
                  <a:srgbClr val="0033CC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溶液</a:t>
            </a:r>
            <a:r>
              <a:rPr lang="en-US" altLang="zh-CN" b="1" kern="100" dirty="0" smtClean="0"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+mn-ea"/>
              </a:rPr>
              <a:t>:</a:t>
            </a:r>
            <a:endParaRPr lang="en-US" altLang="zh-CN" b="1" kern="100" dirty="0" smtClean="0">
              <a:solidFill>
                <a:schemeClr val="tx1"/>
              </a:solidFill>
              <a:latin typeface="Times New Roman" panose="02020603050405020304" pitchFamily="18" charset="0"/>
              <a:ea typeface="黑体" panose="02010609060101010101" pitchFamily="2" charset="-122"/>
              <a:cs typeface="Times New Roman" panose="02020603050405020304" pitchFamily="18" charset="0"/>
            </a:endParaRPr>
          </a:p>
          <a:p>
            <a:endParaRPr lang="zh-CN" altLang="en-US"/>
          </a:p>
        </p:txBody>
      </p:sp>
    </p:spTree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7" grpId="0"/>
      <p:bldP spid="8" grpId="0"/>
      <p:bldP spid="9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31" name="标题 3"/>
          <p:cNvSpPr>
            <a:spLocks noGrp="1"/>
          </p:cNvSpPr>
          <p:nvPr>
            <p:ph type="title"/>
          </p:nvPr>
        </p:nvSpPr>
        <p:spPr>
          <a:xfrm>
            <a:off x="611575" y="608400"/>
            <a:ext cx="10969200" cy="705600"/>
          </a:xfrm>
        </p:spPr>
        <p:txBody>
          <a:bodyPr/>
          <a:lstStyle/>
          <a:p>
            <a:r>
              <a:rPr lang="en-US" altLang="zh-CN"/>
              <a:t>4.</a:t>
            </a:r>
            <a:r>
              <a:rPr lang="zh-CN" altLang="zh-CN"/>
              <a:t>与碱反应</a:t>
            </a:r>
            <a:endParaRPr lang="zh-CN" altLang="en-US"/>
          </a:p>
        </p:txBody>
      </p:sp>
      <p:graphicFrame>
        <p:nvGraphicFramePr>
          <p:cNvPr id="4194311" name="图片占位符 4"/>
          <p:cNvGraphicFramePr>
            <a:graphicFrameLocks noGrp="1"/>
          </p:cNvGraphicFramePr>
          <p:nvPr>
            <p:ph type="pic" idx="1"/>
            <p:custDataLst>
              <p:tags r:id="rId1"/>
            </p:custDataLst>
          </p:nvPr>
        </p:nvGraphicFramePr>
        <p:xfrm>
          <a:off x="464820" y="1428750"/>
          <a:ext cx="11570335" cy="35744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95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810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2970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7343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3200" dirty="0">
                          <a:solidFill>
                            <a:srgbClr val="0033CC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Na</a:t>
                      </a:r>
                      <a:r>
                        <a:rPr lang="zh-CN" altLang="en-US" sz="3200" baseline="-25000" dirty="0">
                          <a:solidFill>
                            <a:srgbClr val="0033CC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2</a:t>
                      </a:r>
                      <a:r>
                        <a:rPr lang="zh-CN" altLang="en-US" sz="3200" dirty="0">
                          <a:solidFill>
                            <a:srgbClr val="0033CC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CO</a:t>
                      </a:r>
                      <a:r>
                        <a:rPr lang="zh-CN" altLang="en-US" sz="3200" baseline="-25000" dirty="0">
                          <a:solidFill>
                            <a:srgbClr val="0033CC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3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3200" dirty="0">
                          <a:solidFill>
                            <a:srgbClr val="0033CC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NaHCO</a:t>
                      </a:r>
                      <a:r>
                        <a:rPr lang="zh-CN" altLang="en-US" sz="3200" baseline="-25000" dirty="0">
                          <a:solidFill>
                            <a:srgbClr val="0033CC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3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43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2400">
                          <a:solidFill>
                            <a:srgbClr val="FF0000"/>
                          </a:solidFill>
                        </a:rPr>
                        <a:t>NaOH</a:t>
                      </a:r>
                      <a:endParaRPr lang="en-US" altLang="zh-CN" sz="2400" baseline="-2500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sz="2800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 altLang="zh-CN" sz="2800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15035">
                <a:tc rowSpan="2">
                  <a:txBody>
                    <a:bodyPr/>
                    <a:lstStyle/>
                    <a:p>
                      <a:pPr>
                        <a:buNone/>
                      </a:pPr>
                      <a:endParaRPr lang="en-US" altLang="zh-CN" sz="2800"/>
                    </a:p>
                    <a:p>
                      <a:pPr>
                        <a:buNone/>
                      </a:pPr>
                      <a:r>
                        <a:rPr lang="en-US" altLang="zh-CN" sz="2400">
                          <a:solidFill>
                            <a:srgbClr val="FF0000"/>
                          </a:solidFill>
                        </a:rPr>
                        <a:t>Ca(OH)</a:t>
                      </a:r>
                      <a:r>
                        <a:rPr lang="en-US" altLang="zh-CN" sz="2400" baseline="-25000">
                          <a:solidFill>
                            <a:srgbClr val="FF0000"/>
                          </a:solidFill>
                        </a:rPr>
                        <a:t>2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>
                        <a:buNone/>
                      </a:pPr>
                      <a:endParaRPr lang="en-US" altLang="zh-CN" sz="2800"/>
                    </a:p>
                    <a:p>
                      <a:pPr>
                        <a:buNone/>
                      </a:pPr>
                      <a:endParaRPr lang="en-US" altLang="zh-CN" sz="28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 altLang="zh-CN" sz="2000"/>
                    </a:p>
                    <a:p>
                      <a:pPr>
                        <a:buNone/>
                      </a:pPr>
                      <a:endParaRPr lang="en-US" altLang="zh-CN" sz="24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1158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 altLang="zh-CN" sz="2400"/>
                    </a:p>
                    <a:p>
                      <a:pPr>
                        <a:buNone/>
                      </a:pPr>
                      <a:endParaRPr lang="en-US" altLang="zh-CN" sz="24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" name="文本框 6"/>
          <p:cNvSpPr txBox="1"/>
          <p:nvPr/>
        </p:nvSpPr>
        <p:spPr>
          <a:xfrm>
            <a:off x="608330" y="5238750"/>
            <a:ext cx="9808845" cy="13646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>
                <a:solidFill>
                  <a:srgbClr val="FF0000"/>
                </a:solidFill>
              </a:rPr>
              <a:t>不能</a:t>
            </a:r>
            <a:r>
              <a:rPr lang="zh-CN" altLang="en-US" sz="3600"/>
              <a:t>用于鉴别</a:t>
            </a:r>
            <a:r>
              <a:rPr lang="zh-CN" altLang="en-US" sz="36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Na</a:t>
            </a:r>
            <a:r>
              <a:rPr lang="zh-CN" altLang="en-US" sz="3600" b="1" baseline="-250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2</a:t>
            </a:r>
            <a:r>
              <a:rPr lang="zh-CN" altLang="en-US" sz="36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CO</a:t>
            </a:r>
            <a:r>
              <a:rPr lang="zh-CN" altLang="en-US" sz="3600" b="1" baseline="-250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3</a:t>
            </a:r>
            <a:r>
              <a:rPr lang="zh-CN" altLang="en-US" sz="36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溶液和NaHCO</a:t>
            </a:r>
            <a:r>
              <a:rPr lang="zh-CN" altLang="en-US" sz="3600" b="1" baseline="-250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3</a:t>
            </a:r>
            <a:r>
              <a:rPr lang="zh-CN" altLang="en-US" sz="36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溶液</a:t>
            </a:r>
            <a:endParaRPr lang="zh-CN" altLang="en-US" sz="3600" b="1" kern="1200" baseline="-25000" dirty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endParaRPr lang="zh-CN" altLang="en-US" sz="3600" b="1" kern="1200" baseline="-25000" dirty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endParaRPr lang="zh-CN" altLang="en-US" sz="3600" b="1" kern="1200" baseline="-25000" dirty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920240" y="2270125"/>
            <a:ext cx="22701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>
                <a:sym typeface="+mn-ea"/>
              </a:rPr>
              <a:t>不反应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5635625" y="2270125"/>
            <a:ext cx="342836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sym typeface="+mn-ea"/>
              </a:rPr>
              <a:t>HCO</a:t>
            </a:r>
            <a:r>
              <a:rPr lang="en-US" altLang="zh-CN" sz="2400" baseline="-25000">
                <a:sym typeface="+mn-ea"/>
              </a:rPr>
              <a:t>3</a:t>
            </a:r>
            <a:r>
              <a:rPr lang="en-US" altLang="zh-CN" sz="2400" baseline="30000">
                <a:sym typeface="+mn-ea"/>
              </a:rPr>
              <a:t>-</a:t>
            </a:r>
            <a:r>
              <a:rPr lang="en-US" altLang="zh-CN" sz="2400">
                <a:sym typeface="+mn-ea"/>
              </a:rPr>
              <a:t>+OH</a:t>
            </a:r>
            <a:r>
              <a:rPr lang="en-US" altLang="zh-CN" sz="2400" baseline="30000">
                <a:sym typeface="+mn-ea"/>
              </a:rPr>
              <a:t>-</a:t>
            </a:r>
            <a:r>
              <a:rPr lang="en-US" altLang="zh-CN" sz="2400">
                <a:sym typeface="+mn-ea"/>
              </a:rPr>
              <a:t>=CO</a:t>
            </a:r>
            <a:r>
              <a:rPr lang="en-US" altLang="zh-CN" sz="2400" baseline="-25000">
                <a:sym typeface="+mn-ea"/>
              </a:rPr>
              <a:t>3</a:t>
            </a:r>
            <a:r>
              <a:rPr lang="en-US" altLang="zh-CN" sz="2400" baseline="30000">
                <a:sym typeface="+mn-ea"/>
              </a:rPr>
              <a:t>2-</a:t>
            </a:r>
            <a:r>
              <a:rPr lang="en-US" altLang="zh-CN" sz="2400">
                <a:sym typeface="+mn-ea"/>
              </a:rPr>
              <a:t>+H</a:t>
            </a:r>
            <a:r>
              <a:rPr lang="en-US" altLang="zh-CN" sz="2400" baseline="-25000">
                <a:sym typeface="+mn-ea"/>
              </a:rPr>
              <a:t>2</a:t>
            </a:r>
            <a:r>
              <a:rPr lang="en-US" altLang="zh-CN" sz="2400">
                <a:sym typeface="+mn-ea"/>
              </a:rPr>
              <a:t>O</a:t>
            </a:r>
            <a:endParaRPr lang="en-US" altLang="zh-CN" sz="2400"/>
          </a:p>
          <a:p>
            <a:endParaRPr lang="en-US" altLang="zh-CN" sz="2400"/>
          </a:p>
        </p:txBody>
      </p:sp>
      <p:sp>
        <p:nvSpPr>
          <p:cNvPr id="4" name="文本框 3"/>
          <p:cNvSpPr txBox="1"/>
          <p:nvPr/>
        </p:nvSpPr>
        <p:spPr>
          <a:xfrm>
            <a:off x="1920240" y="3539490"/>
            <a:ext cx="35877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sym typeface="+mn-ea"/>
              </a:rPr>
              <a:t>CO</a:t>
            </a:r>
            <a:r>
              <a:rPr lang="en-US" altLang="zh-CN" sz="2400" baseline="-25000">
                <a:sym typeface="+mn-ea"/>
              </a:rPr>
              <a:t>3</a:t>
            </a:r>
            <a:r>
              <a:rPr lang="en-US" altLang="zh-CN" sz="2400" baseline="30000">
                <a:sym typeface="+mn-ea"/>
              </a:rPr>
              <a:t>2-</a:t>
            </a:r>
            <a:r>
              <a:rPr lang="en-US" altLang="zh-CN" sz="2400">
                <a:sym typeface="+mn-ea"/>
              </a:rPr>
              <a:t>+Ca</a:t>
            </a:r>
            <a:r>
              <a:rPr lang="en-US" altLang="zh-CN" sz="2400" baseline="30000">
                <a:sym typeface="+mn-ea"/>
              </a:rPr>
              <a:t>2+</a:t>
            </a:r>
            <a:r>
              <a:rPr lang="en-US" altLang="zh-CN" sz="2400">
                <a:sym typeface="+mn-ea"/>
              </a:rPr>
              <a:t>=CaCO</a:t>
            </a:r>
            <a:r>
              <a:rPr lang="en-US" altLang="zh-CN" sz="2400" baseline="-25000">
                <a:sym typeface="+mn-ea"/>
              </a:rPr>
              <a:t>3</a:t>
            </a:r>
            <a:r>
              <a:rPr lang="en-US" altLang="zh-CN" sz="24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↓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5747385" y="3100070"/>
            <a:ext cx="644525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sym typeface="+mn-ea"/>
              </a:rPr>
              <a:t>HCO</a:t>
            </a:r>
            <a:r>
              <a:rPr lang="en-US" altLang="zh-CN" sz="2400" baseline="-25000">
                <a:sym typeface="+mn-ea"/>
              </a:rPr>
              <a:t>3</a:t>
            </a:r>
            <a:r>
              <a:rPr lang="en-US" altLang="zh-CN" sz="2400" baseline="30000">
                <a:sym typeface="+mn-ea"/>
              </a:rPr>
              <a:t>-</a:t>
            </a:r>
            <a:r>
              <a:rPr lang="en-US" altLang="zh-CN" sz="2400">
                <a:sym typeface="+mn-ea"/>
              </a:rPr>
              <a:t>(</a:t>
            </a:r>
            <a:r>
              <a:rPr lang="zh-CN" altLang="en-US" sz="2400">
                <a:sym typeface="+mn-ea"/>
              </a:rPr>
              <a:t>少</a:t>
            </a:r>
            <a:r>
              <a:rPr lang="en-US" altLang="zh-CN" sz="2400">
                <a:sym typeface="+mn-ea"/>
              </a:rPr>
              <a:t>)+Ca</a:t>
            </a:r>
            <a:r>
              <a:rPr lang="en-US" altLang="zh-CN" sz="2400" baseline="30000">
                <a:sym typeface="+mn-ea"/>
              </a:rPr>
              <a:t>2+</a:t>
            </a:r>
            <a:r>
              <a:rPr lang="en-US" altLang="zh-CN" sz="2400">
                <a:sym typeface="+mn-ea"/>
              </a:rPr>
              <a:t>+OH</a:t>
            </a:r>
            <a:r>
              <a:rPr lang="en-US" altLang="zh-CN" sz="2400" baseline="30000">
                <a:sym typeface="+mn-ea"/>
              </a:rPr>
              <a:t>-</a:t>
            </a:r>
            <a:r>
              <a:rPr lang="en-US" altLang="zh-CN" sz="2400">
                <a:sym typeface="+mn-ea"/>
              </a:rPr>
              <a:t>=CaCO</a:t>
            </a:r>
            <a:r>
              <a:rPr lang="en-US" altLang="zh-CN" sz="2400" baseline="-25000">
                <a:sym typeface="+mn-ea"/>
              </a:rPr>
              <a:t>3</a:t>
            </a:r>
            <a:r>
              <a:rPr lang="en-US" altLang="zh-CN" sz="24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↓+H</a:t>
            </a:r>
            <a:r>
              <a:rPr lang="en-US" altLang="zh-CN" sz="2400" baseline="-25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2</a:t>
            </a:r>
            <a:r>
              <a:rPr lang="en-US" altLang="zh-CN" sz="24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O</a:t>
            </a:r>
            <a:endParaRPr lang="en-US" altLang="zh-CN" sz="24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zh-CN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525135" y="4173220"/>
            <a:ext cx="666750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sym typeface="+mn-ea"/>
              </a:rPr>
              <a:t>2HCO</a:t>
            </a:r>
            <a:r>
              <a:rPr lang="en-US" altLang="zh-CN" sz="2400" baseline="-25000">
                <a:sym typeface="+mn-ea"/>
              </a:rPr>
              <a:t>3</a:t>
            </a:r>
            <a:r>
              <a:rPr lang="en-US" altLang="zh-CN" sz="2400" baseline="30000">
                <a:sym typeface="+mn-ea"/>
              </a:rPr>
              <a:t>-</a:t>
            </a:r>
            <a:r>
              <a:rPr lang="en-US" altLang="zh-CN" sz="2400">
                <a:sym typeface="+mn-ea"/>
              </a:rPr>
              <a:t>(</a:t>
            </a:r>
            <a:r>
              <a:rPr lang="zh-CN" altLang="en-US" sz="2400">
                <a:sym typeface="+mn-ea"/>
              </a:rPr>
              <a:t>多</a:t>
            </a:r>
            <a:r>
              <a:rPr lang="en-US" altLang="zh-CN" sz="2400">
                <a:sym typeface="+mn-ea"/>
              </a:rPr>
              <a:t>)+Ca</a:t>
            </a:r>
            <a:r>
              <a:rPr lang="en-US" altLang="zh-CN" sz="2400" baseline="30000">
                <a:sym typeface="+mn-ea"/>
              </a:rPr>
              <a:t>2+</a:t>
            </a:r>
            <a:r>
              <a:rPr lang="en-US" altLang="zh-CN" sz="2400">
                <a:sym typeface="+mn-ea"/>
              </a:rPr>
              <a:t>+2OH</a:t>
            </a:r>
            <a:r>
              <a:rPr lang="en-US" altLang="zh-CN" sz="2400" baseline="30000">
                <a:sym typeface="+mn-ea"/>
              </a:rPr>
              <a:t>-</a:t>
            </a:r>
            <a:r>
              <a:rPr lang="en-US" altLang="zh-CN" sz="2400">
                <a:sym typeface="+mn-ea"/>
              </a:rPr>
              <a:t>=CaCO</a:t>
            </a:r>
            <a:r>
              <a:rPr lang="en-US" altLang="zh-CN" sz="2400" baseline="-25000">
                <a:sym typeface="+mn-ea"/>
              </a:rPr>
              <a:t>3</a:t>
            </a:r>
            <a:r>
              <a:rPr lang="en-US" altLang="zh-CN" sz="24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↓+CO</a:t>
            </a:r>
            <a:r>
              <a:rPr lang="en-US" altLang="zh-CN" sz="2400" baseline="-25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3</a:t>
            </a:r>
            <a:r>
              <a:rPr lang="en-US" altLang="zh-CN" sz="2400" baseline="30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2-</a:t>
            </a:r>
            <a:r>
              <a:rPr lang="en-US" altLang="zh-CN" sz="24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+2H</a:t>
            </a:r>
            <a:r>
              <a:rPr lang="en-US" altLang="zh-CN" sz="2400" baseline="-25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2</a:t>
            </a:r>
            <a:r>
              <a:rPr lang="en-US" altLang="zh-CN" sz="24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O</a:t>
            </a:r>
            <a:endParaRPr lang="en-US" altLang="zh-CN" sz="24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zh-CN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3" grpId="0" build="allAtOnce" bldLvl="0"/>
      <p:bldP spid="5" grpId="0"/>
      <p:bldP spid="6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31" name="标题 3"/>
          <p:cNvSpPr>
            <a:spLocks noGrp="1"/>
          </p:cNvSpPr>
          <p:nvPr>
            <p:ph type="title"/>
          </p:nvPr>
        </p:nvSpPr>
        <p:spPr>
          <a:xfrm>
            <a:off x="611575" y="608400"/>
            <a:ext cx="10969200" cy="705600"/>
          </a:xfrm>
        </p:spPr>
        <p:txBody>
          <a:bodyPr/>
          <a:lstStyle/>
          <a:p>
            <a:r>
              <a:rPr lang="en-US" altLang="zh-CN"/>
              <a:t>5.</a:t>
            </a:r>
            <a:r>
              <a:rPr lang="zh-CN" altLang="zh-CN"/>
              <a:t>与盐的反应</a:t>
            </a:r>
            <a:endParaRPr lang="zh-CN" altLang="en-US"/>
          </a:p>
        </p:txBody>
      </p:sp>
      <p:graphicFrame>
        <p:nvGraphicFramePr>
          <p:cNvPr id="4194312" name="图片占位符 4"/>
          <p:cNvGraphicFramePr>
            <a:graphicFrameLocks noGrp="1"/>
          </p:cNvGraphicFramePr>
          <p:nvPr>
            <p:ph type="pic" idx="1"/>
            <p:custDataLst>
              <p:tags r:id="rId1"/>
            </p:custDataLst>
          </p:nvPr>
        </p:nvGraphicFramePr>
        <p:xfrm>
          <a:off x="640715" y="1338580"/>
          <a:ext cx="10909935" cy="2667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635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097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3664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5725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2400">
                          <a:solidFill>
                            <a:schemeClr val="tx1"/>
                          </a:solidFill>
                        </a:rPr>
                        <a:t>化学式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3200" dirty="0">
                          <a:solidFill>
                            <a:srgbClr val="0033CC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Na</a:t>
                      </a:r>
                      <a:r>
                        <a:rPr lang="zh-CN" altLang="en-US" sz="3200" baseline="-25000" dirty="0">
                          <a:solidFill>
                            <a:srgbClr val="0033CC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2</a:t>
                      </a:r>
                      <a:r>
                        <a:rPr lang="zh-CN" altLang="en-US" sz="3200" dirty="0">
                          <a:solidFill>
                            <a:srgbClr val="0033CC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CO</a:t>
                      </a:r>
                      <a:r>
                        <a:rPr lang="zh-CN" altLang="en-US" sz="3200" baseline="-25000" dirty="0">
                          <a:solidFill>
                            <a:srgbClr val="0033CC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3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3200" dirty="0">
                          <a:solidFill>
                            <a:srgbClr val="0033CC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NaHCO</a:t>
                      </a:r>
                      <a:r>
                        <a:rPr lang="zh-CN" altLang="en-US" sz="3200" baseline="-25000" dirty="0">
                          <a:solidFill>
                            <a:srgbClr val="0033CC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3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3662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3200">
                          <a:solidFill>
                            <a:srgbClr val="FF0000"/>
                          </a:solidFill>
                        </a:rPr>
                        <a:t>   </a:t>
                      </a:r>
                      <a:endParaRPr lang="en-US" altLang="zh-CN" sz="3200" baseline="-2500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sz="2800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7312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3200">
                          <a:solidFill>
                            <a:srgbClr val="FF0000"/>
                          </a:solidFill>
                        </a:rPr>
                        <a:t>    </a:t>
                      </a:r>
                      <a:endParaRPr lang="en-US" altLang="zh-CN" sz="3200" baseline="-2500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sz="2800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23947" name="矩形 123946"/>
          <p:cNvSpPr/>
          <p:nvPr/>
        </p:nvSpPr>
        <p:spPr>
          <a:xfrm>
            <a:off x="3432175" y="2444115"/>
            <a:ext cx="3657600" cy="45561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algn="ctr" defTabSz="914400">
              <a:spcBef>
                <a:spcPct val="20000"/>
              </a:spcBef>
            </a:pP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CO</a:t>
            </a:r>
            <a:r>
              <a:rPr lang="en-US" altLang="zh-CN" sz="2000" b="1" baseline="-25000">
                <a:latin typeface="Times New Roman" panose="02020603050405020304" pitchFamily="18" charset="0"/>
                <a:ea typeface="新宋体" panose="02010609030101010101" pitchFamily="49" charset="-122"/>
              </a:rPr>
              <a:t>3</a:t>
            </a:r>
            <a:r>
              <a:rPr lang="en-US" altLang="zh-CN" sz="2000" b="1" baseline="40000">
                <a:latin typeface="Times New Roman" panose="02020603050405020304" pitchFamily="18" charset="0"/>
                <a:ea typeface="新宋体" panose="02010609030101010101" pitchFamily="49" charset="-122"/>
              </a:rPr>
              <a:t>2-</a:t>
            </a:r>
            <a:r>
              <a:rPr lang="en-US" altLang="zh-CN" sz="2000" b="1" baseline="30000">
                <a:latin typeface="Times New Roman" panose="02020603050405020304" pitchFamily="18" charset="0"/>
                <a:ea typeface="新宋体" panose="02010609030101010101" pitchFamily="49" charset="-122"/>
              </a:rPr>
              <a:t> </a:t>
            </a: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 +Ca</a:t>
            </a:r>
            <a:r>
              <a:rPr lang="en-US" altLang="zh-CN" sz="2000" b="1" baseline="40000">
                <a:latin typeface="Times New Roman" panose="02020603050405020304" pitchFamily="18" charset="0"/>
                <a:ea typeface="新宋体" panose="02010609030101010101" pitchFamily="49" charset="-122"/>
              </a:rPr>
              <a:t>2+ </a:t>
            </a: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 </a:t>
            </a:r>
            <a:r>
              <a:rPr lang="zh-CN" altLang="en-US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＝ </a:t>
            </a: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CaCO</a:t>
            </a:r>
            <a:r>
              <a:rPr lang="en-US" altLang="zh-CN" sz="2000" b="1" baseline="-25000">
                <a:latin typeface="Times New Roman" panose="02020603050405020304" pitchFamily="18" charset="0"/>
                <a:ea typeface="新宋体" panose="02010609030101010101" pitchFamily="49" charset="-122"/>
              </a:rPr>
              <a:t>3</a:t>
            </a: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↓</a:t>
            </a:r>
          </a:p>
        </p:txBody>
      </p:sp>
      <p:sp>
        <p:nvSpPr>
          <p:cNvPr id="123915" name="矩形 123914"/>
          <p:cNvSpPr/>
          <p:nvPr/>
        </p:nvSpPr>
        <p:spPr>
          <a:xfrm>
            <a:off x="3575050" y="3395663"/>
            <a:ext cx="3657600" cy="455612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algn="ctr" defTabSz="914400">
              <a:spcBef>
                <a:spcPct val="20000"/>
              </a:spcBef>
            </a:pP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CO</a:t>
            </a:r>
            <a:r>
              <a:rPr lang="en-US" altLang="zh-CN" sz="2000" b="1" baseline="-25000">
                <a:latin typeface="Times New Roman" panose="02020603050405020304" pitchFamily="18" charset="0"/>
                <a:ea typeface="新宋体" panose="02010609030101010101" pitchFamily="49" charset="-122"/>
              </a:rPr>
              <a:t>3</a:t>
            </a:r>
            <a:r>
              <a:rPr lang="en-US" altLang="zh-CN" sz="2000" b="1" baseline="40000">
                <a:latin typeface="Times New Roman" panose="02020603050405020304" pitchFamily="18" charset="0"/>
                <a:ea typeface="新宋体" panose="02010609030101010101" pitchFamily="49" charset="-122"/>
              </a:rPr>
              <a:t>2-</a:t>
            </a:r>
            <a:r>
              <a:rPr lang="en-US" altLang="zh-CN" sz="2000" b="1" baseline="30000">
                <a:latin typeface="Times New Roman" panose="02020603050405020304" pitchFamily="18" charset="0"/>
                <a:ea typeface="新宋体" panose="02010609030101010101" pitchFamily="49" charset="-122"/>
              </a:rPr>
              <a:t> </a:t>
            </a: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 +Ba</a:t>
            </a:r>
            <a:r>
              <a:rPr lang="en-US" altLang="zh-CN" sz="2000" b="1" baseline="40000">
                <a:latin typeface="Times New Roman" panose="02020603050405020304" pitchFamily="18" charset="0"/>
                <a:ea typeface="新宋体" panose="02010609030101010101" pitchFamily="49" charset="-122"/>
              </a:rPr>
              <a:t>2+ </a:t>
            </a: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 </a:t>
            </a:r>
            <a:r>
              <a:rPr lang="zh-CN" altLang="en-US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＝ </a:t>
            </a: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BaCO</a:t>
            </a:r>
            <a:r>
              <a:rPr lang="en-US" altLang="zh-CN" sz="2000" b="1" baseline="-25000">
                <a:latin typeface="Times New Roman" panose="02020603050405020304" pitchFamily="18" charset="0"/>
                <a:ea typeface="新宋体" panose="02010609030101010101" pitchFamily="49" charset="-122"/>
              </a:rPr>
              <a:t>3</a:t>
            </a: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↓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408305" y="4635500"/>
            <a:ext cx="10779760" cy="1435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>
                <a:solidFill>
                  <a:srgbClr val="FF0000"/>
                </a:solidFill>
              </a:rPr>
              <a:t>可以</a:t>
            </a:r>
            <a:r>
              <a:rPr lang="zh-CN" altLang="en-US" sz="3200"/>
              <a:t>利用</a:t>
            </a:r>
            <a:r>
              <a:rPr lang="en-US" altLang="zh-CN" sz="3200">
                <a:solidFill>
                  <a:srgbClr val="FF0000"/>
                </a:solidFill>
                <a:sym typeface="+mn-ea"/>
              </a:rPr>
              <a:t>CaCl</a:t>
            </a:r>
            <a:r>
              <a:rPr lang="en-US" altLang="zh-CN" sz="3200" baseline="-25000">
                <a:solidFill>
                  <a:srgbClr val="FF0000"/>
                </a:solidFill>
                <a:sym typeface="+mn-ea"/>
              </a:rPr>
              <a:t>2</a:t>
            </a:r>
            <a:r>
              <a:rPr lang="zh-CN" altLang="en-US" sz="3200">
                <a:solidFill>
                  <a:srgbClr val="FF0000"/>
                </a:solidFill>
                <a:sym typeface="+mn-ea"/>
              </a:rPr>
              <a:t>或</a:t>
            </a:r>
            <a:r>
              <a:rPr lang="en-US" altLang="zh-CN" sz="3200">
                <a:solidFill>
                  <a:srgbClr val="FF0000"/>
                </a:solidFill>
                <a:sym typeface="+mn-ea"/>
              </a:rPr>
              <a:t>BaCl</a:t>
            </a:r>
            <a:r>
              <a:rPr lang="en-US" altLang="zh-CN" sz="3200" baseline="-25000">
                <a:solidFill>
                  <a:srgbClr val="FF0000"/>
                </a:solidFill>
                <a:sym typeface="+mn-ea"/>
              </a:rPr>
              <a:t>2</a:t>
            </a:r>
            <a:r>
              <a:rPr lang="zh-CN" altLang="en-US" sz="3200">
                <a:solidFill>
                  <a:srgbClr val="FF0000"/>
                </a:solidFill>
                <a:sym typeface="+mn-ea"/>
              </a:rPr>
              <a:t>溶液鉴别</a:t>
            </a:r>
            <a:r>
              <a:rPr lang="zh-CN" altLang="en-US" sz="3200" b="1" dirty="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Na</a:t>
            </a:r>
            <a:r>
              <a:rPr lang="zh-CN" altLang="en-US" sz="3200" b="1" baseline="-25000" dirty="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2</a:t>
            </a:r>
            <a:r>
              <a:rPr lang="zh-CN" altLang="en-US" sz="3200" b="1" dirty="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CO</a:t>
            </a:r>
            <a:r>
              <a:rPr lang="zh-CN" altLang="en-US" sz="3200" b="1" baseline="-25000" dirty="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3</a:t>
            </a:r>
            <a:r>
              <a:rPr lang="zh-CN" altLang="en-US" sz="3200" b="1" dirty="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溶液和NaHCO</a:t>
            </a:r>
            <a:r>
              <a:rPr lang="zh-CN" altLang="en-US" sz="3200" b="1" baseline="-25000" dirty="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3</a:t>
            </a:r>
            <a:r>
              <a:rPr lang="zh-CN" altLang="en-US" sz="3200" b="1" dirty="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溶液</a:t>
            </a:r>
            <a:endParaRPr lang="zh-CN" altLang="en-US" sz="3200" b="1" kern="1200" baseline="-25000" dirty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endParaRPr lang="en-US" altLang="zh-CN" baseline="-25000">
              <a:solidFill>
                <a:srgbClr val="FF0000"/>
              </a:solidFill>
            </a:endParaRPr>
          </a:p>
          <a:p>
            <a:endParaRPr lang="zh-CN" altLang="en-US" baseline="-25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365490" y="2524125"/>
            <a:ext cx="119062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>
                <a:sym typeface="+mn-ea"/>
              </a:rPr>
              <a:t>不反应</a:t>
            </a:r>
            <a:endParaRPr lang="zh-CN" altLang="en-US" sz="2400"/>
          </a:p>
          <a:p>
            <a:endParaRPr lang="zh-CN" altLang="en-US" sz="2400"/>
          </a:p>
        </p:txBody>
      </p:sp>
      <p:sp>
        <p:nvSpPr>
          <p:cNvPr id="4" name="文本框 3"/>
          <p:cNvSpPr txBox="1"/>
          <p:nvPr/>
        </p:nvSpPr>
        <p:spPr>
          <a:xfrm>
            <a:off x="8365490" y="3439160"/>
            <a:ext cx="1397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zh-CN" altLang="en-US" sz="2400">
                <a:sym typeface="+mn-ea"/>
              </a:rPr>
              <a:t>不反应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044575" y="3206115"/>
            <a:ext cx="1817370" cy="860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>
                <a:solidFill>
                  <a:srgbClr val="FF0000"/>
                </a:solidFill>
                <a:sym typeface="+mn-ea"/>
              </a:rPr>
              <a:t>BaCl</a:t>
            </a:r>
            <a:r>
              <a:rPr lang="en-US" altLang="zh-CN" sz="3200" baseline="-25000">
                <a:solidFill>
                  <a:srgbClr val="FF0000"/>
                </a:solidFill>
                <a:sym typeface="+mn-ea"/>
              </a:rPr>
              <a:t>2</a:t>
            </a:r>
            <a:endParaRPr lang="en-US" altLang="zh-CN" sz="3200">
              <a:solidFill>
                <a:srgbClr val="FF0000"/>
              </a:solidFill>
            </a:endParaRPr>
          </a:p>
          <a:p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955675" y="2444115"/>
            <a:ext cx="1994535" cy="9036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solidFill>
                  <a:srgbClr val="FF0000"/>
                </a:solidFill>
                <a:sym typeface="+mn-ea"/>
              </a:rPr>
              <a:t> </a:t>
            </a:r>
            <a:r>
              <a:rPr lang="en-US" altLang="zh-CN" sz="3200">
                <a:solidFill>
                  <a:srgbClr val="FF0000"/>
                </a:solidFill>
                <a:sym typeface="+mn-ea"/>
              </a:rPr>
              <a:t>CaCl</a:t>
            </a:r>
            <a:r>
              <a:rPr lang="en-US" altLang="zh-CN" sz="3200" baseline="-25000">
                <a:solidFill>
                  <a:srgbClr val="FF0000"/>
                </a:solidFill>
                <a:sym typeface="+mn-ea"/>
              </a:rPr>
              <a:t>2</a:t>
            </a:r>
            <a:endParaRPr lang="en-US" altLang="zh-CN" sz="3200" baseline="-25000">
              <a:solidFill>
                <a:srgbClr val="FF0000"/>
              </a:solidFill>
            </a:endParaRPr>
          </a:p>
          <a:p>
            <a:endParaRPr lang="en-US" altLang="zh-CN" sz="3200" baseline="-2500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239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239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3947" grpId="0"/>
      <p:bldP spid="123915" grpId="0"/>
      <p:bldP spid="2" grpId="0"/>
      <p:bldP spid="5" grpId="0"/>
      <p:bldP spid="6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矩形 123905"/>
          <p:cNvSpPr/>
          <p:nvPr/>
        </p:nvSpPr>
        <p:spPr>
          <a:xfrm>
            <a:off x="2819400" y="5592763"/>
            <a:ext cx="7620000" cy="1036637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defTabSz="914400">
              <a:spcBef>
                <a:spcPct val="20000"/>
              </a:spcBef>
            </a:pPr>
            <a:r>
              <a:rPr lang="zh-CN" altLang="en-US" sz="2000">
                <a:latin typeface="Times New Roman" panose="02020603050405020304" pitchFamily="18" charset="0"/>
              </a:rPr>
              <a:t>               </a:t>
            </a:r>
            <a:endParaRPr lang="zh-CN" altLang="en-US" sz="200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7650" name="矩形 123906"/>
          <p:cNvSpPr/>
          <p:nvPr/>
        </p:nvSpPr>
        <p:spPr>
          <a:xfrm>
            <a:off x="1524000" y="5791200"/>
            <a:ext cx="1143000" cy="579438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algn="ctr" defTabSz="914400">
              <a:spcBef>
                <a:spcPct val="20000"/>
              </a:spcBef>
            </a:pPr>
            <a:r>
              <a:rPr lang="zh-CN" altLang="en-US" sz="2000" b="1" dirty="0">
                <a:latin typeface="Times New Roman" panose="02020603050405020304" pitchFamily="18" charset="0"/>
                <a:ea typeface="汉仪醒示体简" pitchFamily="49" charset="-122"/>
              </a:rPr>
              <a:t>转化</a:t>
            </a:r>
            <a:endParaRPr lang="zh-CN" altLang="en-US" sz="2000" b="1">
              <a:latin typeface="Times New Roman" panose="02020603050405020304" pitchFamily="18" charset="0"/>
              <a:ea typeface="汉仪醒示体简" pitchFamily="49" charset="-122"/>
            </a:endParaRPr>
          </a:p>
        </p:txBody>
      </p:sp>
      <p:sp>
        <p:nvSpPr>
          <p:cNvPr id="123908" name="矩形 123907"/>
          <p:cNvSpPr/>
          <p:nvPr/>
        </p:nvSpPr>
        <p:spPr>
          <a:xfrm>
            <a:off x="6324600" y="5029200"/>
            <a:ext cx="4572000" cy="45561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defTabSz="914400">
              <a:spcBef>
                <a:spcPct val="20000"/>
              </a:spcBef>
            </a:pPr>
            <a:r>
              <a:rPr lang="zh-CN" altLang="en-US" sz="2000" b="1" dirty="0">
                <a:solidFill>
                  <a:srgbClr val="DE5822"/>
                </a:solidFill>
                <a:latin typeface="Times New Roman" panose="02020603050405020304" pitchFamily="18" charset="0"/>
                <a:ea typeface="方正魏碑简体" pitchFamily="2" charset="-122"/>
              </a:rPr>
              <a:t>发酵剂</a:t>
            </a:r>
            <a:r>
              <a:rPr lang="en-US" altLang="zh-CN" sz="2000" b="1">
                <a:solidFill>
                  <a:srgbClr val="DE5822"/>
                </a:solidFill>
                <a:latin typeface="Times New Roman" panose="02020603050405020304" pitchFamily="18" charset="0"/>
                <a:ea typeface="方正魏碑简体" pitchFamily="2" charset="-122"/>
              </a:rPr>
              <a:t>,</a:t>
            </a:r>
            <a:r>
              <a:rPr lang="zh-CN" altLang="en-US" sz="2000" b="1" dirty="0">
                <a:solidFill>
                  <a:srgbClr val="DE5822"/>
                </a:solidFill>
                <a:latin typeface="Times New Roman" panose="02020603050405020304" pitchFamily="18" charset="0"/>
                <a:ea typeface="方正魏碑简体" pitchFamily="2" charset="-122"/>
              </a:rPr>
              <a:t>灭火剂</a:t>
            </a:r>
            <a:r>
              <a:rPr lang="en-US" altLang="zh-CN" sz="2000" b="1">
                <a:solidFill>
                  <a:srgbClr val="DE5822"/>
                </a:solidFill>
                <a:latin typeface="Times New Roman" panose="02020603050405020304" pitchFamily="18" charset="0"/>
                <a:ea typeface="方正魏碑简体" pitchFamily="2" charset="-122"/>
              </a:rPr>
              <a:t>, </a:t>
            </a:r>
            <a:r>
              <a:rPr lang="zh-CN" altLang="en-US" sz="2000" b="1" dirty="0">
                <a:solidFill>
                  <a:srgbClr val="DE5822"/>
                </a:solidFill>
                <a:latin typeface="Times New Roman" panose="02020603050405020304" pitchFamily="18" charset="0"/>
                <a:ea typeface="方正魏碑简体" pitchFamily="2" charset="-122"/>
              </a:rPr>
              <a:t>治胃酸过多</a:t>
            </a:r>
            <a:endParaRPr lang="zh-CN" altLang="en-US" sz="2000" b="1">
              <a:solidFill>
                <a:srgbClr val="DE5822"/>
              </a:solidFill>
              <a:latin typeface="Times New Roman" panose="02020603050405020304" pitchFamily="18" charset="0"/>
              <a:ea typeface="方正魏碑简体" pitchFamily="2" charset="-122"/>
            </a:endParaRPr>
          </a:p>
        </p:txBody>
      </p:sp>
      <p:sp>
        <p:nvSpPr>
          <p:cNvPr id="123909" name="矩形 123908"/>
          <p:cNvSpPr/>
          <p:nvPr/>
        </p:nvSpPr>
        <p:spPr>
          <a:xfrm>
            <a:off x="2590800" y="5029200"/>
            <a:ext cx="3886200" cy="45561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defTabSz="914400">
              <a:spcBef>
                <a:spcPct val="20000"/>
              </a:spcBef>
            </a:pPr>
            <a:r>
              <a:rPr lang="zh-CN" altLang="en-US" sz="2000" b="1" dirty="0">
                <a:solidFill>
                  <a:srgbClr val="CC0099"/>
                </a:solidFill>
                <a:latin typeface="Times New Roman" panose="02020603050405020304" pitchFamily="18" charset="0"/>
                <a:ea typeface="方正康体简体" pitchFamily="2" charset="-122"/>
              </a:rPr>
              <a:t>用于玻璃</a:t>
            </a:r>
            <a:r>
              <a:rPr lang="en-US" altLang="zh-CN" sz="2000" b="1">
                <a:solidFill>
                  <a:srgbClr val="CC0099"/>
                </a:solidFill>
                <a:latin typeface="Times New Roman" panose="02020603050405020304" pitchFamily="18" charset="0"/>
                <a:ea typeface="方正康体简体" pitchFamily="2" charset="-122"/>
              </a:rPr>
              <a:t>,</a:t>
            </a:r>
            <a:r>
              <a:rPr lang="zh-CN" altLang="en-US" sz="2000" b="1" dirty="0">
                <a:solidFill>
                  <a:srgbClr val="CC0099"/>
                </a:solidFill>
                <a:latin typeface="Times New Roman" panose="02020603050405020304" pitchFamily="18" charset="0"/>
                <a:ea typeface="方正康体简体" pitchFamily="2" charset="-122"/>
              </a:rPr>
              <a:t>肥皂</a:t>
            </a:r>
            <a:r>
              <a:rPr lang="en-US" altLang="zh-CN" sz="2000" b="1">
                <a:solidFill>
                  <a:srgbClr val="CC0099"/>
                </a:solidFill>
                <a:latin typeface="Times New Roman" panose="02020603050405020304" pitchFamily="18" charset="0"/>
                <a:ea typeface="方正康体简体" pitchFamily="2" charset="-122"/>
              </a:rPr>
              <a:t>,</a:t>
            </a:r>
            <a:r>
              <a:rPr lang="zh-CN" altLang="en-US" sz="2000" b="1" dirty="0">
                <a:solidFill>
                  <a:srgbClr val="CC0099"/>
                </a:solidFill>
                <a:latin typeface="Times New Roman" panose="02020603050405020304" pitchFamily="18" charset="0"/>
                <a:ea typeface="方正康体简体" pitchFamily="2" charset="-122"/>
              </a:rPr>
              <a:t>造纸</a:t>
            </a:r>
            <a:r>
              <a:rPr lang="en-US" altLang="zh-CN" sz="2000" b="1">
                <a:solidFill>
                  <a:srgbClr val="CC0099"/>
                </a:solidFill>
                <a:latin typeface="Times New Roman" panose="02020603050405020304" pitchFamily="18" charset="0"/>
                <a:ea typeface="方正康体简体" pitchFamily="2" charset="-122"/>
              </a:rPr>
              <a:t>,</a:t>
            </a:r>
            <a:r>
              <a:rPr lang="zh-CN" altLang="en-US" sz="2000" b="1" dirty="0">
                <a:solidFill>
                  <a:srgbClr val="CC0099"/>
                </a:solidFill>
                <a:latin typeface="Times New Roman" panose="02020603050405020304" pitchFamily="18" charset="0"/>
                <a:ea typeface="方正康体简体" pitchFamily="2" charset="-122"/>
              </a:rPr>
              <a:t>洗涤剂</a:t>
            </a:r>
            <a:r>
              <a:rPr lang="zh-CN" altLang="en-US" sz="2000" b="1" dirty="0">
                <a:latin typeface="Times New Roman" panose="02020603050405020304" pitchFamily="18" charset="0"/>
                <a:ea typeface="方正康体简体" pitchFamily="2" charset="-122"/>
              </a:rPr>
              <a:t> </a:t>
            </a:r>
            <a:endParaRPr lang="zh-CN" altLang="en-US" sz="2000" b="1">
              <a:latin typeface="Times New Roman" panose="02020603050405020304" pitchFamily="18" charset="0"/>
              <a:ea typeface="方正康体简体" pitchFamily="2" charset="-122"/>
            </a:endParaRPr>
          </a:p>
        </p:txBody>
      </p:sp>
      <p:sp>
        <p:nvSpPr>
          <p:cNvPr id="27653" name="矩形 123909">
            <a:hlinkClick r:id="rId2" action="ppaction://hlinksldjump"/>
          </p:cNvPr>
          <p:cNvSpPr/>
          <p:nvPr/>
        </p:nvSpPr>
        <p:spPr>
          <a:xfrm>
            <a:off x="1524000" y="5029200"/>
            <a:ext cx="1143000" cy="45561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algn="ctr" defTabSz="914400">
              <a:spcBef>
                <a:spcPct val="20000"/>
              </a:spcBef>
            </a:pPr>
            <a:r>
              <a:rPr lang="zh-CN" altLang="en-US" sz="2000" b="1" dirty="0">
                <a:latin typeface="Times New Roman" panose="02020603050405020304" pitchFamily="18" charset="0"/>
                <a:ea typeface="方正少儿简体" pitchFamily="65" charset="-122"/>
              </a:rPr>
              <a:t>用途</a:t>
            </a:r>
          </a:p>
        </p:txBody>
      </p:sp>
      <p:sp>
        <p:nvSpPr>
          <p:cNvPr id="123911" name="矩形 123910"/>
          <p:cNvSpPr/>
          <p:nvPr/>
        </p:nvSpPr>
        <p:spPr>
          <a:xfrm>
            <a:off x="6324600" y="4581525"/>
            <a:ext cx="3962400" cy="45561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algn="ctr" defTabSz="914400">
              <a:spcBef>
                <a:spcPct val="20000"/>
              </a:spcBef>
            </a:pPr>
            <a:r>
              <a:rPr lang="zh-CN" altLang="en-US" sz="2000" b="1" dirty="0">
                <a:solidFill>
                  <a:srgbClr val="FF0000"/>
                </a:solidFill>
                <a:latin typeface="Times New Roman" panose="02020603050405020304" pitchFamily="18" charset="0"/>
                <a:ea typeface="迷你简汉真广标" pitchFamily="49" charset="-122"/>
              </a:rPr>
              <a:t>不反应</a:t>
            </a:r>
            <a:endParaRPr lang="zh-CN" altLang="en-US" sz="2000" b="1">
              <a:solidFill>
                <a:srgbClr val="FF0000"/>
              </a:solidFill>
              <a:latin typeface="Times New Roman" panose="02020603050405020304" pitchFamily="18" charset="0"/>
              <a:ea typeface="迷你简汉真广标" pitchFamily="49" charset="-122"/>
            </a:endParaRPr>
          </a:p>
        </p:txBody>
      </p:sp>
      <p:sp>
        <p:nvSpPr>
          <p:cNvPr id="123912" name="矩形 123911"/>
          <p:cNvSpPr/>
          <p:nvPr/>
        </p:nvSpPr>
        <p:spPr>
          <a:xfrm>
            <a:off x="2447925" y="4572000"/>
            <a:ext cx="4257675" cy="45561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defTabSz="914400">
              <a:spcBef>
                <a:spcPct val="20000"/>
              </a:spcBef>
            </a:pPr>
            <a:r>
              <a:rPr lang="en-US" altLang="zh-CN" sz="2000" b="1">
                <a:latin typeface="Times New Roman" panose="02020603050405020304" pitchFamily="18" charset="0"/>
              </a:rPr>
              <a:t>Na</a:t>
            </a:r>
            <a:r>
              <a:rPr lang="en-US" altLang="zh-CN" sz="2000" b="1" baseline="-25000">
                <a:latin typeface="Times New Roman" panose="02020603050405020304" pitchFamily="18" charset="0"/>
              </a:rPr>
              <a:t>2</a:t>
            </a:r>
            <a:r>
              <a:rPr lang="en-US" altLang="zh-CN" sz="2000" b="1">
                <a:latin typeface="Times New Roman" panose="02020603050405020304" pitchFamily="18" charset="0"/>
              </a:rPr>
              <a:t>CO</a:t>
            </a:r>
            <a:r>
              <a:rPr lang="en-US" altLang="zh-CN" sz="2000" b="1" baseline="-25000">
                <a:latin typeface="Times New Roman" panose="02020603050405020304" pitchFamily="18" charset="0"/>
              </a:rPr>
              <a:t>3</a:t>
            </a:r>
            <a:r>
              <a:rPr lang="en-US" altLang="zh-CN" sz="2000" b="1">
                <a:latin typeface="Times New Roman" panose="02020603050405020304" pitchFamily="18" charset="0"/>
              </a:rPr>
              <a:t>+H</a:t>
            </a:r>
            <a:r>
              <a:rPr lang="en-US" altLang="zh-CN" sz="2000" b="1" baseline="-25000">
                <a:latin typeface="Times New Roman" panose="02020603050405020304" pitchFamily="18" charset="0"/>
              </a:rPr>
              <a:t>2</a:t>
            </a:r>
            <a:r>
              <a:rPr lang="en-US" altLang="zh-CN" sz="2000" b="1">
                <a:latin typeface="Times New Roman" panose="02020603050405020304" pitchFamily="18" charset="0"/>
              </a:rPr>
              <a:t>O+CO</a:t>
            </a:r>
            <a:r>
              <a:rPr lang="en-US" altLang="zh-CN" sz="2000" b="1" baseline="-25000">
                <a:latin typeface="Times New Roman" panose="02020603050405020304" pitchFamily="18" charset="0"/>
              </a:rPr>
              <a:t>2</a:t>
            </a:r>
            <a:r>
              <a:rPr lang="en-US" altLang="zh-CN" sz="2000" b="1">
                <a:latin typeface="Times New Roman" panose="02020603050405020304" pitchFamily="18" charset="0"/>
              </a:rPr>
              <a:t>=2NaHCO</a:t>
            </a:r>
            <a:r>
              <a:rPr lang="en-US" altLang="zh-CN" sz="2000" b="1" baseline="-25000">
                <a:latin typeface="Times New Roman" panose="02020603050405020304" pitchFamily="18" charset="0"/>
              </a:rPr>
              <a:t>3</a:t>
            </a:r>
            <a:endParaRPr lang="en-US" altLang="zh-CN" sz="2000" b="1" baseline="-2500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7656" name="矩形 123912"/>
          <p:cNvSpPr/>
          <p:nvPr/>
        </p:nvSpPr>
        <p:spPr>
          <a:xfrm>
            <a:off x="1524000" y="4514850"/>
            <a:ext cx="1143000" cy="45561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algn="ctr" defTabSz="914400">
              <a:spcBef>
                <a:spcPct val="20000"/>
              </a:spcBef>
            </a:pP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CO</a:t>
            </a:r>
            <a:r>
              <a:rPr lang="en-US" altLang="zh-CN" sz="2000" b="1" baseline="-25000">
                <a:latin typeface="Times New Roman" panose="02020603050405020304" pitchFamily="18" charset="0"/>
                <a:ea typeface="新宋体" panose="02010609030101010101" pitchFamily="49" charset="-122"/>
              </a:rPr>
              <a:t>2</a:t>
            </a:r>
          </a:p>
        </p:txBody>
      </p:sp>
      <p:sp>
        <p:nvSpPr>
          <p:cNvPr id="123914" name="矩形 123913"/>
          <p:cNvSpPr/>
          <p:nvPr/>
        </p:nvSpPr>
        <p:spPr>
          <a:xfrm>
            <a:off x="6324600" y="4113213"/>
            <a:ext cx="3962400" cy="455612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algn="ctr" defTabSz="914400">
              <a:spcBef>
                <a:spcPct val="20000"/>
              </a:spcBef>
            </a:pPr>
            <a:r>
              <a:rPr lang="zh-CN" altLang="en-US" sz="2000" b="1" dirty="0">
                <a:solidFill>
                  <a:srgbClr val="FF0000"/>
                </a:solidFill>
                <a:latin typeface="Times New Roman" panose="02020603050405020304" pitchFamily="18" charset="0"/>
                <a:ea typeface="迷你简汉真广标" pitchFamily="49" charset="-122"/>
              </a:rPr>
              <a:t>不反应</a:t>
            </a:r>
            <a:endParaRPr lang="zh-CN" altLang="en-US" sz="2000" b="1">
              <a:solidFill>
                <a:srgbClr val="FF0000"/>
              </a:solidFill>
              <a:latin typeface="Times New Roman" panose="02020603050405020304" pitchFamily="18" charset="0"/>
              <a:ea typeface="迷你简汉真广标" pitchFamily="49" charset="-122"/>
            </a:endParaRPr>
          </a:p>
        </p:txBody>
      </p:sp>
      <p:sp>
        <p:nvSpPr>
          <p:cNvPr id="123915" name="矩形 123914"/>
          <p:cNvSpPr/>
          <p:nvPr/>
        </p:nvSpPr>
        <p:spPr>
          <a:xfrm>
            <a:off x="2667000" y="4125913"/>
            <a:ext cx="3657600" cy="455612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algn="ctr" defTabSz="914400">
              <a:spcBef>
                <a:spcPct val="20000"/>
              </a:spcBef>
            </a:pP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CO</a:t>
            </a:r>
            <a:r>
              <a:rPr lang="en-US" altLang="zh-CN" sz="2000" b="1" baseline="-25000">
                <a:latin typeface="Times New Roman" panose="02020603050405020304" pitchFamily="18" charset="0"/>
                <a:ea typeface="新宋体" panose="02010609030101010101" pitchFamily="49" charset="-122"/>
              </a:rPr>
              <a:t>3</a:t>
            </a:r>
            <a:r>
              <a:rPr lang="en-US" altLang="zh-CN" sz="2000" b="1" baseline="40000">
                <a:latin typeface="Times New Roman" panose="02020603050405020304" pitchFamily="18" charset="0"/>
                <a:ea typeface="新宋体" panose="02010609030101010101" pitchFamily="49" charset="-122"/>
              </a:rPr>
              <a:t>2-</a:t>
            </a:r>
            <a:r>
              <a:rPr lang="en-US" altLang="zh-CN" sz="2000" b="1" baseline="30000">
                <a:latin typeface="Times New Roman" panose="02020603050405020304" pitchFamily="18" charset="0"/>
                <a:ea typeface="新宋体" panose="02010609030101010101" pitchFamily="49" charset="-122"/>
              </a:rPr>
              <a:t> </a:t>
            </a: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 +Ba</a:t>
            </a:r>
            <a:r>
              <a:rPr lang="en-US" altLang="zh-CN" sz="2000" b="1" baseline="40000">
                <a:latin typeface="Times New Roman" panose="02020603050405020304" pitchFamily="18" charset="0"/>
                <a:ea typeface="新宋体" panose="02010609030101010101" pitchFamily="49" charset="-122"/>
              </a:rPr>
              <a:t>2+ </a:t>
            </a: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 </a:t>
            </a:r>
            <a:r>
              <a:rPr lang="zh-CN" altLang="en-US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＝ </a:t>
            </a: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BaCO</a:t>
            </a:r>
            <a:r>
              <a:rPr lang="en-US" altLang="zh-CN" sz="2000" b="1" baseline="-25000">
                <a:latin typeface="Times New Roman" panose="02020603050405020304" pitchFamily="18" charset="0"/>
                <a:ea typeface="新宋体" panose="02010609030101010101" pitchFamily="49" charset="-122"/>
              </a:rPr>
              <a:t>3</a:t>
            </a: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↓</a:t>
            </a:r>
          </a:p>
        </p:txBody>
      </p:sp>
      <p:sp>
        <p:nvSpPr>
          <p:cNvPr id="27659" name="矩形 123915"/>
          <p:cNvSpPr/>
          <p:nvPr/>
        </p:nvSpPr>
        <p:spPr>
          <a:xfrm>
            <a:off x="1524000" y="4114800"/>
            <a:ext cx="1143000" cy="45561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algn="ctr" defTabSz="914400">
              <a:spcBef>
                <a:spcPct val="20000"/>
              </a:spcBef>
            </a:pP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BaCl</a:t>
            </a:r>
            <a:r>
              <a:rPr lang="en-US" altLang="zh-CN" sz="2000" b="1" baseline="-25000">
                <a:latin typeface="Times New Roman" panose="02020603050405020304" pitchFamily="18" charset="0"/>
                <a:ea typeface="新宋体" panose="02010609030101010101" pitchFamily="49" charset="-122"/>
              </a:rPr>
              <a:t>2</a:t>
            </a:r>
          </a:p>
        </p:txBody>
      </p:sp>
      <p:sp>
        <p:nvSpPr>
          <p:cNvPr id="123917" name="矩形 123916"/>
          <p:cNvSpPr/>
          <p:nvPr/>
        </p:nvSpPr>
        <p:spPr>
          <a:xfrm>
            <a:off x="6705600" y="3094038"/>
            <a:ext cx="3962400" cy="457200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defTabSz="914400">
              <a:spcBef>
                <a:spcPct val="20000"/>
              </a:spcBef>
            </a:pP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HCO</a:t>
            </a:r>
            <a:r>
              <a:rPr lang="en-US" altLang="zh-CN" sz="2000" b="1" baseline="-25000">
                <a:latin typeface="Times New Roman" panose="02020603050405020304" pitchFamily="18" charset="0"/>
                <a:ea typeface="新宋体" panose="02010609030101010101" pitchFamily="49" charset="-122"/>
              </a:rPr>
              <a:t>3</a:t>
            </a:r>
            <a:r>
              <a:rPr lang="en-US" altLang="zh-CN" sz="2000" b="1" baseline="40000">
                <a:latin typeface="Times New Roman" panose="02020603050405020304" pitchFamily="18" charset="0"/>
                <a:ea typeface="新宋体" panose="02010609030101010101" pitchFamily="49" charset="-122"/>
              </a:rPr>
              <a:t>-</a:t>
            </a: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 + OH</a:t>
            </a:r>
            <a:r>
              <a:rPr lang="en-US" altLang="zh-CN" sz="2000" b="1" baseline="40000">
                <a:latin typeface="Times New Roman" panose="02020603050405020304" pitchFamily="18" charset="0"/>
                <a:ea typeface="新宋体" panose="02010609030101010101" pitchFamily="49" charset="-122"/>
              </a:rPr>
              <a:t>-</a:t>
            </a: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 =CO</a:t>
            </a:r>
            <a:r>
              <a:rPr lang="en-US" altLang="zh-CN" sz="2000" b="1" baseline="-25000">
                <a:latin typeface="Times New Roman" panose="02020603050405020304" pitchFamily="18" charset="0"/>
                <a:ea typeface="新宋体" panose="02010609030101010101" pitchFamily="49" charset="-122"/>
              </a:rPr>
              <a:t>3</a:t>
            </a:r>
            <a:r>
              <a:rPr lang="en-US" altLang="zh-CN" sz="2000" b="1" baseline="40000">
                <a:latin typeface="Times New Roman" panose="02020603050405020304" pitchFamily="18" charset="0"/>
                <a:ea typeface="新宋体" panose="02010609030101010101" pitchFamily="49" charset="-122"/>
              </a:rPr>
              <a:t>2-</a:t>
            </a: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+H</a:t>
            </a:r>
            <a:r>
              <a:rPr lang="en-US" altLang="zh-CN" sz="2000" b="1" baseline="-25000">
                <a:latin typeface="Times New Roman" panose="02020603050405020304" pitchFamily="18" charset="0"/>
                <a:ea typeface="新宋体" panose="02010609030101010101" pitchFamily="49" charset="-122"/>
              </a:rPr>
              <a:t>2</a:t>
            </a: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O</a:t>
            </a:r>
          </a:p>
        </p:txBody>
      </p:sp>
      <p:sp>
        <p:nvSpPr>
          <p:cNvPr id="123918" name="矩形 123917"/>
          <p:cNvSpPr/>
          <p:nvPr/>
        </p:nvSpPr>
        <p:spPr>
          <a:xfrm>
            <a:off x="2971800" y="3124200"/>
            <a:ext cx="2590800" cy="46196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algn="ctr" defTabSz="914400">
              <a:spcBef>
                <a:spcPct val="20000"/>
              </a:spcBef>
            </a:pPr>
            <a:r>
              <a:rPr lang="zh-CN" altLang="en-US" sz="2000" b="1">
                <a:solidFill>
                  <a:srgbClr val="FF0000"/>
                </a:solidFill>
                <a:latin typeface="Times New Roman" panose="02020603050405020304" pitchFamily="18" charset="0"/>
                <a:ea typeface="方正毡笔黑简体" pitchFamily="65" charset="-122"/>
              </a:rPr>
              <a:t>不</a:t>
            </a:r>
            <a:r>
              <a:rPr lang="zh-CN" altLang="en-US" sz="2000" b="1" dirty="0">
                <a:solidFill>
                  <a:srgbClr val="FF0000"/>
                </a:solidFill>
                <a:latin typeface="Times New Roman" panose="02020603050405020304" pitchFamily="18" charset="0"/>
                <a:ea typeface="方正毡笔黑简体" pitchFamily="65" charset="-122"/>
              </a:rPr>
              <a:t>反应</a:t>
            </a:r>
            <a:endParaRPr lang="zh-CN" altLang="en-US" sz="2000" b="1">
              <a:solidFill>
                <a:srgbClr val="FF0000"/>
              </a:solidFill>
              <a:latin typeface="Times New Roman" panose="02020603050405020304" pitchFamily="18" charset="0"/>
              <a:ea typeface="方正毡笔黑简体" pitchFamily="65" charset="-122"/>
            </a:endParaRPr>
          </a:p>
        </p:txBody>
      </p:sp>
      <p:sp>
        <p:nvSpPr>
          <p:cNvPr id="27662" name="矩形 123918"/>
          <p:cNvSpPr/>
          <p:nvPr/>
        </p:nvSpPr>
        <p:spPr>
          <a:xfrm>
            <a:off x="1285875" y="3176588"/>
            <a:ext cx="1524000" cy="457200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algn="ctr" defTabSz="914400">
              <a:spcBef>
                <a:spcPct val="20000"/>
              </a:spcBef>
            </a:pPr>
            <a:r>
              <a:rPr lang="en-US" altLang="zh-CN" sz="2000" b="1" err="1">
                <a:latin typeface="Times New Roman" panose="02020603050405020304" pitchFamily="18" charset="0"/>
                <a:ea typeface="新宋体" panose="02010609030101010101" pitchFamily="49" charset="-122"/>
              </a:rPr>
              <a:t>NaOH</a:t>
            </a:r>
            <a:endParaRPr lang="en-US" altLang="zh-CN" sz="2000" b="1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  <p:sp>
        <p:nvSpPr>
          <p:cNvPr id="123920" name="矩形 123919"/>
          <p:cNvSpPr/>
          <p:nvPr/>
        </p:nvSpPr>
        <p:spPr>
          <a:xfrm>
            <a:off x="6553200" y="2667000"/>
            <a:ext cx="3962400" cy="458788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defTabSz="914400">
              <a:spcBef>
                <a:spcPct val="20000"/>
              </a:spcBef>
            </a:pPr>
            <a:r>
              <a:rPr lang="en-US" altLang="zh-CN" sz="2000" b="1">
                <a:latin typeface="Times New Roman" panose="02020603050405020304" pitchFamily="18" charset="0"/>
              </a:rPr>
              <a:t>HCO</a:t>
            </a:r>
            <a:r>
              <a:rPr lang="en-US" altLang="zh-CN" sz="2000" b="1" baseline="-25000">
                <a:latin typeface="Times New Roman" panose="02020603050405020304" pitchFamily="18" charset="0"/>
              </a:rPr>
              <a:t>3</a:t>
            </a:r>
            <a:r>
              <a:rPr lang="en-US" altLang="zh-CN" sz="2000" b="1" baseline="40000">
                <a:latin typeface="Times New Roman" panose="02020603050405020304" pitchFamily="18" charset="0"/>
              </a:rPr>
              <a:t>-</a:t>
            </a:r>
            <a:r>
              <a:rPr lang="en-US" altLang="zh-CN" sz="2000" b="1">
                <a:latin typeface="Times New Roman" panose="02020603050405020304" pitchFamily="18" charset="0"/>
              </a:rPr>
              <a:t> + H</a:t>
            </a:r>
            <a:r>
              <a:rPr lang="en-US" altLang="zh-CN" sz="2000" b="1" baseline="40000">
                <a:latin typeface="Times New Roman" panose="02020603050405020304" pitchFamily="18" charset="0"/>
              </a:rPr>
              <a:t>+</a:t>
            </a:r>
            <a:r>
              <a:rPr lang="en-US" altLang="zh-CN" sz="2000" b="1">
                <a:latin typeface="Times New Roman" panose="02020603050405020304" pitchFamily="18" charset="0"/>
              </a:rPr>
              <a:t> = CO</a:t>
            </a:r>
            <a:r>
              <a:rPr lang="en-US" altLang="zh-CN" sz="2000" b="1" baseline="-25000">
                <a:latin typeface="Times New Roman" panose="02020603050405020304" pitchFamily="18" charset="0"/>
              </a:rPr>
              <a:t>2</a:t>
            </a:r>
            <a:r>
              <a:rPr lang="en-US" altLang="zh-CN" sz="2000" b="1">
                <a:latin typeface="Times New Roman" panose="02020603050405020304" pitchFamily="18" charset="0"/>
              </a:rPr>
              <a:t>↑+H</a:t>
            </a:r>
            <a:r>
              <a:rPr lang="en-US" altLang="zh-CN" sz="2000" b="1" baseline="-25000">
                <a:latin typeface="Times New Roman" panose="02020603050405020304" pitchFamily="18" charset="0"/>
              </a:rPr>
              <a:t>2</a:t>
            </a:r>
            <a:r>
              <a:rPr lang="en-US" altLang="zh-CN" sz="2000" b="1">
                <a:latin typeface="Times New Roman" panose="02020603050405020304" pitchFamily="18" charset="0"/>
              </a:rPr>
              <a:t>O</a:t>
            </a:r>
            <a:endParaRPr lang="en-US" altLang="zh-CN" sz="2000" b="1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23921" name="矩形 123920"/>
          <p:cNvSpPr/>
          <p:nvPr/>
        </p:nvSpPr>
        <p:spPr>
          <a:xfrm>
            <a:off x="2743200" y="2705100"/>
            <a:ext cx="3657600" cy="458788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defTabSz="914400">
              <a:spcBef>
                <a:spcPct val="20000"/>
              </a:spcBef>
            </a:pP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             </a:t>
            </a:r>
            <a:r>
              <a:rPr lang="zh-CN" altLang="en-US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两种情况</a:t>
            </a:r>
          </a:p>
        </p:txBody>
      </p:sp>
      <p:sp>
        <p:nvSpPr>
          <p:cNvPr id="27665" name="矩形 123921">
            <a:hlinkClick r:id="" action="ppaction://noaction"/>
          </p:cNvPr>
          <p:cNvSpPr/>
          <p:nvPr/>
        </p:nvSpPr>
        <p:spPr>
          <a:xfrm>
            <a:off x="1495425" y="2697163"/>
            <a:ext cx="1143000" cy="458787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algn="ctr" defTabSz="914400">
              <a:spcBef>
                <a:spcPct val="20000"/>
              </a:spcBef>
            </a:pPr>
            <a:r>
              <a:rPr lang="en-US" altLang="zh-CN" sz="2000" b="1" err="1">
                <a:latin typeface="Times New Roman" panose="02020603050405020304" pitchFamily="18" charset="0"/>
                <a:ea typeface="新宋体" panose="02010609030101010101" pitchFamily="49" charset="-122"/>
              </a:rPr>
              <a:t>HCl</a:t>
            </a:r>
            <a:endParaRPr lang="en-US" altLang="zh-CN" sz="2000" b="1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  <p:sp>
        <p:nvSpPr>
          <p:cNvPr id="123923" name="矩形 123922"/>
          <p:cNvSpPr/>
          <p:nvPr/>
        </p:nvSpPr>
        <p:spPr>
          <a:xfrm>
            <a:off x="2667000" y="2176780"/>
            <a:ext cx="3657600" cy="457200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algn="ctr" defTabSz="914400">
              <a:spcBef>
                <a:spcPct val="20000"/>
              </a:spcBef>
            </a:pPr>
            <a:r>
              <a:rPr lang="zh-CN" altLang="en-US" sz="2000" b="1" dirty="0">
                <a:latin typeface="Times New Roman" panose="02020603050405020304" pitchFamily="18" charset="0"/>
                <a:ea typeface="方正毡笔黑简体" pitchFamily="65" charset="-122"/>
              </a:rPr>
              <a:t>稳定，不易分解</a:t>
            </a:r>
            <a:endParaRPr lang="zh-CN" altLang="en-US" sz="2000" b="1">
              <a:latin typeface="Times New Roman" panose="02020603050405020304" pitchFamily="18" charset="0"/>
              <a:ea typeface="方正毡笔黑简体" pitchFamily="65" charset="-122"/>
            </a:endParaRPr>
          </a:p>
        </p:txBody>
      </p:sp>
      <p:sp>
        <p:nvSpPr>
          <p:cNvPr id="123924" name="矩形 123923"/>
          <p:cNvSpPr/>
          <p:nvPr/>
        </p:nvSpPr>
        <p:spPr>
          <a:xfrm>
            <a:off x="6705600" y="1752600"/>
            <a:ext cx="3962400" cy="45561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defTabSz="914400">
              <a:spcBef>
                <a:spcPct val="20000"/>
              </a:spcBef>
            </a:pPr>
            <a:r>
              <a:rPr lang="en-US" altLang="zh-CN" sz="2000" b="1" dirty="0">
                <a:solidFill>
                  <a:srgbClr val="669900"/>
                </a:solidFill>
                <a:latin typeface="Times New Roman" panose="02020603050405020304" pitchFamily="18" charset="0"/>
                <a:ea typeface="迷你简汉真广标" pitchFamily="49" charset="-122"/>
              </a:rPr>
              <a:t>      </a:t>
            </a:r>
            <a:r>
              <a:rPr lang="zh-CN" altLang="en-US" sz="2000" b="1" dirty="0">
                <a:solidFill>
                  <a:srgbClr val="669900"/>
                </a:solidFill>
                <a:latin typeface="Times New Roman" panose="02020603050405020304" pitchFamily="18" charset="0"/>
                <a:ea typeface="迷你简汉真广标" pitchFamily="49" charset="-122"/>
              </a:rPr>
              <a:t>比</a:t>
            </a:r>
            <a:r>
              <a:rPr lang="en-US" altLang="zh-CN" sz="2000" b="1">
                <a:solidFill>
                  <a:srgbClr val="669900"/>
                </a:solidFill>
                <a:latin typeface="Times New Roman" panose="02020603050405020304" pitchFamily="18" charset="0"/>
                <a:ea typeface="迷你简汉真广标" pitchFamily="49" charset="-122"/>
              </a:rPr>
              <a:t>Na</a:t>
            </a:r>
            <a:r>
              <a:rPr lang="en-US" altLang="zh-CN" sz="2000" b="1" baseline="-25000">
                <a:solidFill>
                  <a:srgbClr val="669900"/>
                </a:solidFill>
                <a:latin typeface="Times New Roman" panose="02020603050405020304" pitchFamily="18" charset="0"/>
                <a:ea typeface="迷你简汉真广标" pitchFamily="49" charset="-122"/>
              </a:rPr>
              <a:t>2</a:t>
            </a:r>
            <a:r>
              <a:rPr lang="en-US" altLang="zh-CN" sz="2000" b="1">
                <a:solidFill>
                  <a:srgbClr val="669900"/>
                </a:solidFill>
                <a:latin typeface="Times New Roman" panose="02020603050405020304" pitchFamily="18" charset="0"/>
                <a:ea typeface="迷你简汉真广标" pitchFamily="49" charset="-122"/>
              </a:rPr>
              <a:t>CO</a:t>
            </a:r>
            <a:r>
              <a:rPr lang="en-US" altLang="zh-CN" sz="2000" b="1" baseline="-25000">
                <a:solidFill>
                  <a:srgbClr val="669900"/>
                </a:solidFill>
                <a:latin typeface="Times New Roman" panose="02020603050405020304" pitchFamily="18" charset="0"/>
                <a:ea typeface="迷你简汉真广标" pitchFamily="49" charset="-122"/>
              </a:rPr>
              <a:t>3</a:t>
            </a:r>
            <a:r>
              <a:rPr lang="zh-CN" altLang="en-US" sz="2000" b="1" dirty="0">
                <a:solidFill>
                  <a:srgbClr val="669900"/>
                </a:solidFill>
                <a:latin typeface="Times New Roman" panose="02020603050405020304" pitchFamily="18" charset="0"/>
                <a:ea typeface="迷你简汉真广标" pitchFamily="49" charset="-122"/>
              </a:rPr>
              <a:t>小</a:t>
            </a:r>
            <a:endParaRPr lang="zh-CN" altLang="en-US" sz="2000" b="1">
              <a:solidFill>
                <a:srgbClr val="669900"/>
              </a:solidFill>
              <a:latin typeface="Times New Roman" panose="02020603050405020304" pitchFamily="18" charset="0"/>
              <a:ea typeface="迷你简汉真广标" pitchFamily="49" charset="-122"/>
            </a:endParaRPr>
          </a:p>
        </p:txBody>
      </p:sp>
      <p:sp>
        <p:nvSpPr>
          <p:cNvPr id="123925" name="矩形 123924"/>
          <p:cNvSpPr/>
          <p:nvPr/>
        </p:nvSpPr>
        <p:spPr>
          <a:xfrm>
            <a:off x="2667000" y="1752600"/>
            <a:ext cx="3024188" cy="515938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algn="ctr" defTabSz="914400">
              <a:spcBef>
                <a:spcPct val="20000"/>
              </a:spcBef>
            </a:pPr>
            <a:r>
              <a:rPr lang="zh-CN" altLang="en-US" sz="2000" b="1">
                <a:solidFill>
                  <a:srgbClr val="6699FF"/>
                </a:solidFill>
                <a:latin typeface="Times New Roman" panose="02020603050405020304" pitchFamily="18" charset="0"/>
                <a:ea typeface="方正艺黑简体" pitchFamily="65" charset="-122"/>
              </a:rPr>
              <a:t>易溶于水</a:t>
            </a:r>
          </a:p>
        </p:txBody>
      </p:sp>
      <p:sp>
        <p:nvSpPr>
          <p:cNvPr id="123926" name="矩形 123925"/>
          <p:cNvSpPr/>
          <p:nvPr/>
        </p:nvSpPr>
        <p:spPr>
          <a:xfrm>
            <a:off x="6400800" y="1295400"/>
            <a:ext cx="3962400" cy="458788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algn="ctr" defTabSz="914400">
              <a:spcBef>
                <a:spcPct val="20000"/>
              </a:spcBef>
            </a:pPr>
            <a:r>
              <a:rPr lang="zh-CN" altLang="en-US" sz="2000" b="1" dirty="0">
                <a:latin typeface="Times New Roman" panose="02020603050405020304" pitchFamily="18" charset="0"/>
                <a:ea typeface="迷你简汉真广标" pitchFamily="49" charset="-122"/>
              </a:rPr>
              <a:t>细小白色晶体</a:t>
            </a:r>
            <a:endParaRPr lang="zh-CN" altLang="en-US" sz="2000" b="1">
              <a:latin typeface="Times New Roman" panose="02020603050405020304" pitchFamily="18" charset="0"/>
              <a:ea typeface="迷你简汉真广标" pitchFamily="49" charset="-122"/>
            </a:endParaRPr>
          </a:p>
        </p:txBody>
      </p:sp>
      <p:sp>
        <p:nvSpPr>
          <p:cNvPr id="123927" name="矩形 123926"/>
          <p:cNvSpPr/>
          <p:nvPr/>
        </p:nvSpPr>
        <p:spPr>
          <a:xfrm>
            <a:off x="3429000" y="1219200"/>
            <a:ext cx="1600200" cy="458788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defTabSz="914400">
              <a:spcBef>
                <a:spcPct val="20000"/>
              </a:spcBef>
            </a:pPr>
            <a:r>
              <a:rPr lang="zh-CN" altLang="en-US" sz="2000" b="1" dirty="0">
                <a:latin typeface="Times New Roman" panose="02020603050405020304" pitchFamily="18" charset="0"/>
                <a:ea typeface="方正艺黑简体" pitchFamily="65" charset="-122"/>
              </a:rPr>
              <a:t>白色粉末</a:t>
            </a:r>
            <a:endParaRPr lang="zh-CN" altLang="en-US" sz="2000" b="1">
              <a:latin typeface="Times New Roman" panose="02020603050405020304" pitchFamily="18" charset="0"/>
              <a:ea typeface="方正艺黑简体" pitchFamily="65" charset="-122"/>
            </a:endParaRPr>
          </a:p>
        </p:txBody>
      </p:sp>
      <p:sp>
        <p:nvSpPr>
          <p:cNvPr id="27671" name="矩形 123927"/>
          <p:cNvSpPr/>
          <p:nvPr/>
        </p:nvSpPr>
        <p:spPr>
          <a:xfrm>
            <a:off x="1524000" y="1219200"/>
            <a:ext cx="1143000" cy="458788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algn="ctr" defTabSz="914400">
              <a:spcBef>
                <a:spcPct val="20000"/>
              </a:spcBef>
            </a:pPr>
            <a:r>
              <a:rPr lang="zh-CN" altLang="en-US" sz="2000" b="1">
                <a:latin typeface="Times New Roman" panose="02020603050405020304" pitchFamily="18" charset="0"/>
                <a:ea typeface="文鼎中特广告体" pitchFamily="33" charset="-122"/>
              </a:rPr>
              <a:t>色态</a:t>
            </a:r>
          </a:p>
        </p:txBody>
      </p:sp>
      <p:sp>
        <p:nvSpPr>
          <p:cNvPr id="27672" name="矩形 123928"/>
          <p:cNvSpPr/>
          <p:nvPr/>
        </p:nvSpPr>
        <p:spPr>
          <a:xfrm>
            <a:off x="6248400" y="762000"/>
            <a:ext cx="3962400" cy="45561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algn="ctr" defTabSz="914400">
              <a:spcBef>
                <a:spcPct val="20000"/>
              </a:spcBef>
            </a:pP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NaHCO</a:t>
            </a:r>
            <a:r>
              <a:rPr lang="en-US" altLang="zh-CN" sz="2000" b="1" baseline="-25000">
                <a:latin typeface="Times New Roman" panose="02020603050405020304" pitchFamily="18" charset="0"/>
                <a:ea typeface="新宋体" panose="02010609030101010101" pitchFamily="49" charset="-122"/>
              </a:rPr>
              <a:t>3</a:t>
            </a:r>
          </a:p>
        </p:txBody>
      </p:sp>
      <p:sp>
        <p:nvSpPr>
          <p:cNvPr id="27673" name="矩形 123929"/>
          <p:cNvSpPr/>
          <p:nvPr/>
        </p:nvSpPr>
        <p:spPr>
          <a:xfrm>
            <a:off x="1438275" y="762000"/>
            <a:ext cx="1143000" cy="45561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defTabSz="914400">
              <a:spcBef>
                <a:spcPct val="20000"/>
              </a:spcBef>
            </a:pPr>
            <a:r>
              <a:rPr lang="zh-CN" altLang="en-US" sz="2000" b="1" dirty="0">
                <a:latin typeface="Times New Roman" panose="02020603050405020304" pitchFamily="18" charset="0"/>
                <a:ea typeface="文鼎中特广告体" pitchFamily="33" charset="-122"/>
              </a:rPr>
              <a:t>化学式</a:t>
            </a:r>
            <a:endParaRPr lang="zh-CN" altLang="en-US" sz="2000" b="1">
              <a:latin typeface="Times New Roman" panose="02020603050405020304" pitchFamily="18" charset="0"/>
              <a:ea typeface="文鼎中特广告体" pitchFamily="33" charset="-122"/>
            </a:endParaRPr>
          </a:p>
        </p:txBody>
      </p:sp>
      <p:sp>
        <p:nvSpPr>
          <p:cNvPr id="27674" name="直接连接符 123930"/>
          <p:cNvSpPr/>
          <p:nvPr/>
        </p:nvSpPr>
        <p:spPr>
          <a:xfrm>
            <a:off x="1524000" y="6237288"/>
            <a:ext cx="9144000" cy="0"/>
          </a:xfrm>
          <a:prstGeom prst="line">
            <a:avLst/>
          </a:prstGeom>
          <a:ln w="28575" cap="sq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27675" name="直接连接符 123931"/>
          <p:cNvSpPr/>
          <p:nvPr/>
        </p:nvSpPr>
        <p:spPr>
          <a:xfrm>
            <a:off x="1524000" y="549275"/>
            <a:ext cx="0" cy="5759450"/>
          </a:xfrm>
          <a:prstGeom prst="line">
            <a:avLst/>
          </a:prstGeom>
          <a:ln w="28575" cap="sq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123933" name="文本框 123932"/>
          <p:cNvSpPr txBox="1"/>
          <p:nvPr/>
        </p:nvSpPr>
        <p:spPr>
          <a:xfrm>
            <a:off x="2895600" y="5540375"/>
            <a:ext cx="1752600" cy="39878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Na</a:t>
            </a:r>
            <a:r>
              <a:rPr lang="en-US" altLang="zh-CN" sz="2000" b="1" baseline="-25000">
                <a:latin typeface="Times New Roman" panose="02020603050405020304" pitchFamily="18" charset="0"/>
                <a:ea typeface="新宋体" panose="02010609030101010101" pitchFamily="49" charset="-122"/>
              </a:rPr>
              <a:t>2</a:t>
            </a: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CO</a:t>
            </a:r>
            <a:r>
              <a:rPr lang="en-US" altLang="zh-CN" sz="2000" b="1" baseline="-25000">
                <a:latin typeface="Times New Roman" panose="02020603050405020304" pitchFamily="18" charset="0"/>
                <a:ea typeface="新宋体" panose="02010609030101010101" pitchFamily="49" charset="-122"/>
              </a:rPr>
              <a:t>3</a:t>
            </a:r>
          </a:p>
        </p:txBody>
      </p:sp>
      <p:sp>
        <p:nvSpPr>
          <p:cNvPr id="123934" name="文本框 123933"/>
          <p:cNvSpPr txBox="1"/>
          <p:nvPr/>
        </p:nvSpPr>
        <p:spPr>
          <a:xfrm>
            <a:off x="8534400" y="5616575"/>
            <a:ext cx="1752600" cy="39878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NaHCO</a:t>
            </a:r>
            <a:r>
              <a:rPr lang="en-US" altLang="zh-CN" sz="2000" b="1" baseline="-25000">
                <a:latin typeface="Times New Roman" panose="02020603050405020304" pitchFamily="18" charset="0"/>
                <a:ea typeface="新宋体" panose="02010609030101010101" pitchFamily="49" charset="-122"/>
              </a:rPr>
              <a:t>3</a:t>
            </a:r>
          </a:p>
        </p:txBody>
      </p:sp>
      <p:sp>
        <p:nvSpPr>
          <p:cNvPr id="123935" name="直接连接符 123934"/>
          <p:cNvSpPr/>
          <p:nvPr/>
        </p:nvSpPr>
        <p:spPr>
          <a:xfrm>
            <a:off x="4259263" y="5768975"/>
            <a:ext cx="41148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stealth" w="lg" len="lg"/>
          </a:ln>
        </p:spPr>
      </p:sp>
      <p:sp>
        <p:nvSpPr>
          <p:cNvPr id="123936" name="直接连接符 123935"/>
          <p:cNvSpPr/>
          <p:nvPr/>
        </p:nvSpPr>
        <p:spPr>
          <a:xfrm flipH="1">
            <a:off x="4259263" y="5842000"/>
            <a:ext cx="41148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stealth" w="lg" len="lg"/>
          </a:ln>
        </p:spPr>
      </p:sp>
      <p:sp>
        <p:nvSpPr>
          <p:cNvPr id="123937" name="文本框 123936"/>
          <p:cNvSpPr txBox="1"/>
          <p:nvPr/>
        </p:nvSpPr>
        <p:spPr>
          <a:xfrm>
            <a:off x="4647565" y="5374005"/>
            <a:ext cx="3320415" cy="39878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（</a:t>
            </a: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1</a:t>
            </a:r>
            <a:r>
              <a:rPr lang="zh-CN" altLang="en-US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）</a:t>
            </a: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CO</a:t>
            </a:r>
            <a:r>
              <a:rPr lang="en-US" altLang="zh-CN" sz="2000" b="1" baseline="-25000">
                <a:latin typeface="Times New Roman" panose="02020603050405020304" pitchFamily="18" charset="0"/>
                <a:ea typeface="新宋体" panose="02010609030101010101" pitchFamily="49" charset="-122"/>
              </a:rPr>
              <a:t>2</a:t>
            </a: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 + H</a:t>
            </a:r>
            <a:r>
              <a:rPr lang="en-US" altLang="zh-CN" sz="2000" b="1" baseline="-25000">
                <a:latin typeface="Times New Roman" panose="02020603050405020304" pitchFamily="18" charset="0"/>
                <a:ea typeface="新宋体" panose="02010609030101010101" pitchFamily="49" charset="-122"/>
              </a:rPr>
              <a:t>2</a:t>
            </a: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O</a:t>
            </a:r>
            <a:r>
              <a:rPr lang="zh-CN" altLang="en-US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（</a:t>
            </a: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2</a:t>
            </a:r>
            <a:r>
              <a:rPr lang="zh-CN" altLang="en-US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）</a:t>
            </a: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HCl</a:t>
            </a:r>
          </a:p>
        </p:txBody>
      </p:sp>
      <p:sp>
        <p:nvSpPr>
          <p:cNvPr id="123938" name="文本框 123937"/>
          <p:cNvSpPr txBox="1"/>
          <p:nvPr/>
        </p:nvSpPr>
        <p:spPr>
          <a:xfrm>
            <a:off x="4475163" y="5876925"/>
            <a:ext cx="4724400" cy="39878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000" b="1">
                <a:latin typeface="Times New Roman" panose="02020603050405020304" pitchFamily="18" charset="0"/>
                <a:ea typeface="汉仪橄榄体简" pitchFamily="49" charset="-122"/>
              </a:rPr>
              <a:t>(1)</a:t>
            </a:r>
            <a:r>
              <a:rPr lang="zh-CN" altLang="en-US" sz="2000" b="1" dirty="0">
                <a:latin typeface="Times New Roman" panose="02020603050405020304" pitchFamily="18" charset="0"/>
                <a:ea typeface="汉仪橄榄体简" pitchFamily="49" charset="-122"/>
              </a:rPr>
              <a:t>固体</a:t>
            </a:r>
            <a:r>
              <a:rPr lang="en-US" altLang="zh-CN" sz="2000" b="1">
                <a:latin typeface="Times New Roman" panose="02020603050405020304" pitchFamily="18" charset="0"/>
                <a:ea typeface="汉仪橄榄体简" pitchFamily="49" charset="-122"/>
              </a:rPr>
              <a:t>: △ (2)</a:t>
            </a:r>
            <a:r>
              <a:rPr lang="zh-CN" altLang="en-US" sz="2000" b="1" dirty="0">
                <a:latin typeface="Times New Roman" panose="02020603050405020304" pitchFamily="18" charset="0"/>
                <a:ea typeface="汉仪橄榄体简" pitchFamily="49" charset="-122"/>
              </a:rPr>
              <a:t>溶液</a:t>
            </a:r>
            <a:r>
              <a:rPr lang="en-US" altLang="zh-CN" sz="2000" b="1">
                <a:latin typeface="Times New Roman" panose="02020603050405020304" pitchFamily="18" charset="0"/>
                <a:ea typeface="汉仪橄榄体简" pitchFamily="49" charset="-122"/>
              </a:rPr>
              <a:t>: </a:t>
            </a:r>
            <a:r>
              <a:rPr lang="en-US" altLang="zh-CN" sz="2000" b="1" err="1">
                <a:latin typeface="Times New Roman" panose="02020603050405020304" pitchFamily="18" charset="0"/>
                <a:ea typeface="汉仪橄榄体简" pitchFamily="49" charset="-122"/>
              </a:rPr>
              <a:t>NaOH</a:t>
            </a:r>
            <a:endParaRPr lang="en-US" altLang="zh-CN" sz="2000" b="1">
              <a:latin typeface="Times New Roman" panose="02020603050405020304" pitchFamily="18" charset="0"/>
              <a:ea typeface="汉仪橄榄体简" pitchFamily="49" charset="-122"/>
            </a:endParaRPr>
          </a:p>
        </p:txBody>
      </p:sp>
      <p:grpSp>
        <p:nvGrpSpPr>
          <p:cNvPr id="123939" name="组合 123938"/>
          <p:cNvGrpSpPr/>
          <p:nvPr/>
        </p:nvGrpSpPr>
        <p:grpSpPr>
          <a:xfrm>
            <a:off x="5021262" y="2137410"/>
            <a:ext cx="7056438" cy="828675"/>
            <a:chOff x="1960" y="1488"/>
            <a:chExt cx="4445" cy="522"/>
          </a:xfrm>
        </p:grpSpPr>
        <p:sp>
          <p:nvSpPr>
            <p:cNvPr id="27683" name="直接连接符 123939"/>
            <p:cNvSpPr/>
            <p:nvPr/>
          </p:nvSpPr>
          <p:spPr>
            <a:xfrm flipH="1" flipV="1">
              <a:off x="5472" y="1536"/>
              <a:ext cx="0" cy="142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</p:spPr>
        </p:sp>
        <p:grpSp>
          <p:nvGrpSpPr>
            <p:cNvPr id="27684" name="组合 123940"/>
            <p:cNvGrpSpPr/>
            <p:nvPr/>
          </p:nvGrpSpPr>
          <p:grpSpPr>
            <a:xfrm>
              <a:off x="1960" y="1488"/>
              <a:ext cx="4445" cy="522"/>
              <a:chOff x="1912" y="1488"/>
              <a:chExt cx="4445" cy="522"/>
            </a:xfrm>
          </p:grpSpPr>
          <p:sp>
            <p:nvSpPr>
              <p:cNvPr id="27685" name="文本占位符 123941"/>
              <p:cNvSpPr>
                <a:spLocks noGrp="1"/>
              </p:cNvSpPr>
              <p:nvPr>
                <p:ph type="body" idx="4294967295"/>
              </p:nvPr>
            </p:nvSpPr>
            <p:spPr>
              <a:xfrm>
                <a:off x="1912" y="1490"/>
                <a:ext cx="4445" cy="520"/>
              </a:xfrm>
            </p:spPr>
            <p:txBody>
              <a:bodyPr lIns="84644" tIns="42323" rIns="84644" bIns="42323" anchor="t"/>
              <a:lstStyle/>
              <a:p>
                <a:pPr marL="0" indent="0" algn="ctr" defTabSz="914400">
                  <a:buNone/>
                </a:pPr>
                <a:r>
                  <a:rPr lang="en-US" altLang="zh-CN" sz="2000" b="1">
                    <a:latin typeface="Times New Roman" panose="02020603050405020304" pitchFamily="18" charset="0"/>
                    <a:ea typeface="新宋体" panose="02010609030101010101" pitchFamily="49" charset="-122"/>
                  </a:rPr>
                  <a:t>2NaHCO</a:t>
                </a:r>
                <a:r>
                  <a:rPr lang="en-US" altLang="zh-CN" sz="2000" b="1" baseline="-25000">
                    <a:latin typeface="Times New Roman" panose="02020603050405020304" pitchFamily="18" charset="0"/>
                    <a:ea typeface="新宋体" panose="02010609030101010101" pitchFamily="49" charset="-122"/>
                  </a:rPr>
                  <a:t>3  </a:t>
                </a:r>
                <a:r>
                  <a:rPr lang="en-US" altLang="zh-CN" sz="2000" b="1">
                    <a:latin typeface="Times New Roman" panose="02020603050405020304" pitchFamily="18" charset="0"/>
                    <a:ea typeface="新宋体" panose="02010609030101010101" pitchFamily="49" charset="-122"/>
                  </a:rPr>
                  <a:t>=  Na</a:t>
                </a:r>
                <a:r>
                  <a:rPr lang="en-US" altLang="zh-CN" sz="2000" b="1" baseline="-25000">
                    <a:latin typeface="Times New Roman" panose="02020603050405020304" pitchFamily="18" charset="0"/>
                    <a:ea typeface="新宋体" panose="02010609030101010101" pitchFamily="49" charset="-122"/>
                  </a:rPr>
                  <a:t>2</a:t>
                </a:r>
                <a:r>
                  <a:rPr lang="en-US" altLang="zh-CN" sz="2000" b="1">
                    <a:latin typeface="Times New Roman" panose="02020603050405020304" pitchFamily="18" charset="0"/>
                    <a:ea typeface="新宋体" panose="02010609030101010101" pitchFamily="49" charset="-122"/>
                  </a:rPr>
                  <a:t>CO</a:t>
                </a:r>
                <a:r>
                  <a:rPr lang="en-US" altLang="zh-CN" sz="2000" b="1" baseline="-25000">
                    <a:latin typeface="Times New Roman" panose="02020603050405020304" pitchFamily="18" charset="0"/>
                    <a:ea typeface="新宋体" panose="02010609030101010101" pitchFamily="49" charset="-122"/>
                  </a:rPr>
                  <a:t>3</a:t>
                </a:r>
                <a:r>
                  <a:rPr lang="en-US" altLang="zh-CN" sz="2000" b="1">
                    <a:latin typeface="Times New Roman" panose="02020603050405020304" pitchFamily="18" charset="0"/>
                    <a:ea typeface="新宋体" panose="02010609030101010101" pitchFamily="49" charset="-122"/>
                  </a:rPr>
                  <a:t>+H</a:t>
                </a:r>
                <a:r>
                  <a:rPr lang="en-US" altLang="zh-CN" sz="2000" b="1" baseline="-25000">
                    <a:latin typeface="Times New Roman" panose="02020603050405020304" pitchFamily="18" charset="0"/>
                    <a:ea typeface="新宋体" panose="02010609030101010101" pitchFamily="49" charset="-122"/>
                  </a:rPr>
                  <a:t>2</a:t>
                </a:r>
                <a:r>
                  <a:rPr lang="en-US" altLang="zh-CN" sz="2000" b="1">
                    <a:latin typeface="Times New Roman" panose="02020603050405020304" pitchFamily="18" charset="0"/>
                    <a:ea typeface="新宋体" panose="02010609030101010101" pitchFamily="49" charset="-122"/>
                  </a:rPr>
                  <a:t>O+CO</a:t>
                </a:r>
                <a:r>
                  <a:rPr lang="en-US" altLang="zh-CN" sz="2000" b="1" baseline="-25000">
                    <a:latin typeface="Times New Roman" panose="02020603050405020304" pitchFamily="18" charset="0"/>
                    <a:ea typeface="新宋体" panose="02010609030101010101" pitchFamily="49" charset="-122"/>
                  </a:rPr>
                  <a:t>2</a:t>
                </a:r>
              </a:p>
            </p:txBody>
          </p:sp>
          <p:sp>
            <p:nvSpPr>
              <p:cNvPr id="27686" name="等腰三角形 123942"/>
              <p:cNvSpPr/>
              <p:nvPr/>
            </p:nvSpPr>
            <p:spPr>
              <a:xfrm>
                <a:off x="3840" y="1488"/>
                <a:ext cx="48" cy="96"/>
              </a:xfrm>
              <a:prstGeom prst="triangle">
                <a:avLst>
                  <a:gd name="adj" fmla="val 43750"/>
                </a:avLst>
              </a:prstGeom>
              <a:solidFill>
                <a:schemeClr val="bg1"/>
              </a:solidFill>
              <a:ln w="9525" cap="flat" cmpd="sng">
                <a:solidFill>
                  <a:schemeClr val="tx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/>
              <a:lstStyle/>
              <a:p>
                <a:endParaRPr lang="zh-CN" altLang="en-US">
                  <a:latin typeface="Arial" panose="020B0604020202020204" pitchFamily="34" charset="0"/>
                </a:endParaRPr>
              </a:p>
            </p:txBody>
          </p:sp>
        </p:grpSp>
      </p:grpSp>
      <p:sp>
        <p:nvSpPr>
          <p:cNvPr id="27687" name="文本框 123943"/>
          <p:cNvSpPr txBox="1"/>
          <p:nvPr/>
        </p:nvSpPr>
        <p:spPr>
          <a:xfrm>
            <a:off x="5591175" y="2924175"/>
            <a:ext cx="288925" cy="39878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>
              <a:spcBef>
                <a:spcPct val="50000"/>
              </a:spcBef>
            </a:pPr>
            <a:endParaRPr lang="zh-CN" altLang="en-US" sz="20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27689" name="矩形 123945"/>
          <p:cNvSpPr/>
          <p:nvPr/>
        </p:nvSpPr>
        <p:spPr>
          <a:xfrm>
            <a:off x="1438275" y="3633788"/>
            <a:ext cx="1371600" cy="455612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algn="ctr" defTabSz="914400">
              <a:spcBef>
                <a:spcPct val="20000"/>
              </a:spcBef>
            </a:pP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Ca(OH)</a:t>
            </a:r>
            <a:r>
              <a:rPr lang="en-US" altLang="zh-CN" sz="2000" b="1" baseline="-25000">
                <a:latin typeface="Times New Roman" panose="02020603050405020304" pitchFamily="18" charset="0"/>
                <a:ea typeface="新宋体" panose="02010609030101010101" pitchFamily="49" charset="-122"/>
              </a:rPr>
              <a:t>2</a:t>
            </a:r>
          </a:p>
        </p:txBody>
      </p:sp>
      <p:sp>
        <p:nvSpPr>
          <p:cNvPr id="123947" name="矩形 123946"/>
          <p:cNvSpPr/>
          <p:nvPr/>
        </p:nvSpPr>
        <p:spPr>
          <a:xfrm>
            <a:off x="2638425" y="3657600"/>
            <a:ext cx="3657600" cy="45561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algn="ctr" defTabSz="914400">
              <a:spcBef>
                <a:spcPct val="20000"/>
              </a:spcBef>
            </a:pP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CO</a:t>
            </a:r>
            <a:r>
              <a:rPr lang="en-US" altLang="zh-CN" sz="2000" b="1" baseline="-25000">
                <a:latin typeface="Times New Roman" panose="02020603050405020304" pitchFamily="18" charset="0"/>
                <a:ea typeface="新宋体" panose="02010609030101010101" pitchFamily="49" charset="-122"/>
              </a:rPr>
              <a:t>3</a:t>
            </a:r>
            <a:r>
              <a:rPr lang="en-US" altLang="zh-CN" sz="2000" b="1" baseline="40000">
                <a:latin typeface="Times New Roman" panose="02020603050405020304" pitchFamily="18" charset="0"/>
                <a:ea typeface="新宋体" panose="02010609030101010101" pitchFamily="49" charset="-122"/>
              </a:rPr>
              <a:t>2-</a:t>
            </a:r>
            <a:r>
              <a:rPr lang="en-US" altLang="zh-CN" sz="2000" b="1" baseline="30000">
                <a:latin typeface="Times New Roman" panose="02020603050405020304" pitchFamily="18" charset="0"/>
                <a:ea typeface="新宋体" panose="02010609030101010101" pitchFamily="49" charset="-122"/>
              </a:rPr>
              <a:t> </a:t>
            </a: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 +Ca</a:t>
            </a:r>
            <a:r>
              <a:rPr lang="en-US" altLang="zh-CN" sz="2000" b="1" baseline="40000">
                <a:latin typeface="Times New Roman" panose="02020603050405020304" pitchFamily="18" charset="0"/>
                <a:ea typeface="新宋体" panose="02010609030101010101" pitchFamily="49" charset="-122"/>
              </a:rPr>
              <a:t>2+ </a:t>
            </a: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 </a:t>
            </a:r>
            <a:r>
              <a:rPr lang="zh-CN" altLang="en-US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＝ </a:t>
            </a: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CaCO</a:t>
            </a:r>
            <a:r>
              <a:rPr lang="en-US" altLang="zh-CN" sz="2000" b="1" baseline="-25000">
                <a:latin typeface="Times New Roman" panose="02020603050405020304" pitchFamily="18" charset="0"/>
                <a:ea typeface="新宋体" panose="02010609030101010101" pitchFamily="49" charset="-122"/>
              </a:rPr>
              <a:t>3</a:t>
            </a: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↓</a:t>
            </a:r>
          </a:p>
        </p:txBody>
      </p:sp>
      <p:sp>
        <p:nvSpPr>
          <p:cNvPr id="123948" name="矩形 123947"/>
          <p:cNvSpPr/>
          <p:nvPr/>
        </p:nvSpPr>
        <p:spPr>
          <a:xfrm>
            <a:off x="6383338" y="3644900"/>
            <a:ext cx="3962400" cy="45561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algn="ctr" defTabSz="914400">
              <a:spcBef>
                <a:spcPct val="20000"/>
              </a:spcBef>
            </a:pPr>
            <a:r>
              <a:rPr lang="zh-CN" altLang="en-US" sz="2000" b="1" dirty="0">
                <a:latin typeface="Times New Roman" panose="02020603050405020304" pitchFamily="18" charset="0"/>
                <a:ea typeface="迷你简汉真广标" pitchFamily="49" charset="-122"/>
              </a:rPr>
              <a:t>有沉淀，两种情况</a:t>
            </a:r>
          </a:p>
        </p:txBody>
      </p:sp>
      <p:grpSp>
        <p:nvGrpSpPr>
          <p:cNvPr id="27692" name="组合 123948"/>
          <p:cNvGrpSpPr/>
          <p:nvPr/>
        </p:nvGrpSpPr>
        <p:grpSpPr>
          <a:xfrm>
            <a:off x="1524000" y="770255"/>
            <a:ext cx="9144000" cy="5651500"/>
            <a:chOff x="144" y="384"/>
            <a:chExt cx="5760" cy="3569"/>
          </a:xfrm>
        </p:grpSpPr>
        <p:sp>
          <p:nvSpPr>
            <p:cNvPr id="27693" name="直接连接符 123949"/>
            <p:cNvSpPr/>
            <p:nvPr/>
          </p:nvSpPr>
          <p:spPr>
            <a:xfrm>
              <a:off x="768" y="416"/>
              <a:ext cx="0" cy="3537"/>
            </a:xfrm>
            <a:prstGeom prst="line">
              <a:avLst/>
            </a:prstGeom>
            <a:ln w="12700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</p:sp>
        <p:sp>
          <p:nvSpPr>
            <p:cNvPr id="27694" name="直接连接符 123950"/>
            <p:cNvSpPr/>
            <p:nvPr/>
          </p:nvSpPr>
          <p:spPr>
            <a:xfrm>
              <a:off x="3199" y="384"/>
              <a:ext cx="0" cy="2947"/>
            </a:xfrm>
            <a:prstGeom prst="line">
              <a:avLst/>
            </a:prstGeom>
            <a:ln w="12700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</p:sp>
        <p:sp>
          <p:nvSpPr>
            <p:cNvPr id="27695" name="直接连接符 123951"/>
            <p:cNvSpPr/>
            <p:nvPr/>
          </p:nvSpPr>
          <p:spPr>
            <a:xfrm>
              <a:off x="5904" y="384"/>
              <a:ext cx="0" cy="3537"/>
            </a:xfrm>
            <a:prstGeom prst="line">
              <a:avLst/>
            </a:prstGeom>
            <a:ln w="28575" cap="sq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</p:sp>
        <p:sp>
          <p:nvSpPr>
            <p:cNvPr id="27696" name="直接连接符 123952"/>
            <p:cNvSpPr/>
            <p:nvPr/>
          </p:nvSpPr>
          <p:spPr>
            <a:xfrm>
              <a:off x="144" y="384"/>
              <a:ext cx="5760" cy="0"/>
            </a:xfrm>
            <a:prstGeom prst="line">
              <a:avLst/>
            </a:prstGeom>
            <a:ln w="28575" cap="sq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</p:sp>
        <p:sp>
          <p:nvSpPr>
            <p:cNvPr id="27697" name="直接连接符 123953"/>
            <p:cNvSpPr/>
            <p:nvPr/>
          </p:nvSpPr>
          <p:spPr>
            <a:xfrm>
              <a:off x="144" y="678"/>
              <a:ext cx="5760" cy="0"/>
            </a:xfrm>
            <a:prstGeom prst="line">
              <a:avLst/>
            </a:prstGeom>
            <a:ln w="12700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</p:sp>
        <p:sp>
          <p:nvSpPr>
            <p:cNvPr id="27698" name="直接连接符 123954"/>
            <p:cNvSpPr/>
            <p:nvPr/>
          </p:nvSpPr>
          <p:spPr>
            <a:xfrm>
              <a:off x="144" y="971"/>
              <a:ext cx="5760" cy="0"/>
            </a:xfrm>
            <a:prstGeom prst="line">
              <a:avLst/>
            </a:prstGeom>
            <a:ln w="12700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</p:sp>
        <p:sp>
          <p:nvSpPr>
            <p:cNvPr id="27699" name="直接连接符 123955"/>
            <p:cNvSpPr/>
            <p:nvPr/>
          </p:nvSpPr>
          <p:spPr>
            <a:xfrm>
              <a:off x="144" y="1267"/>
              <a:ext cx="5760" cy="0"/>
            </a:xfrm>
            <a:prstGeom prst="line">
              <a:avLst/>
            </a:prstGeom>
            <a:ln w="12700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</p:sp>
        <p:sp>
          <p:nvSpPr>
            <p:cNvPr id="27700" name="直接连接符 123956"/>
            <p:cNvSpPr/>
            <p:nvPr/>
          </p:nvSpPr>
          <p:spPr>
            <a:xfrm>
              <a:off x="144" y="1561"/>
              <a:ext cx="5760" cy="0"/>
            </a:xfrm>
            <a:prstGeom prst="line">
              <a:avLst/>
            </a:prstGeom>
            <a:ln w="12700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</p:sp>
        <p:sp>
          <p:nvSpPr>
            <p:cNvPr id="27701" name="直接连接符 123957"/>
            <p:cNvSpPr/>
            <p:nvPr/>
          </p:nvSpPr>
          <p:spPr>
            <a:xfrm>
              <a:off x="144" y="1855"/>
              <a:ext cx="5760" cy="0"/>
            </a:xfrm>
            <a:prstGeom prst="line">
              <a:avLst/>
            </a:prstGeom>
            <a:ln w="12700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</p:sp>
        <p:sp>
          <p:nvSpPr>
            <p:cNvPr id="27702" name="直接连接符 123958"/>
            <p:cNvSpPr/>
            <p:nvPr/>
          </p:nvSpPr>
          <p:spPr>
            <a:xfrm>
              <a:off x="144" y="2151"/>
              <a:ext cx="5760" cy="0"/>
            </a:xfrm>
            <a:prstGeom prst="line">
              <a:avLst/>
            </a:prstGeom>
            <a:ln w="12700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</p:sp>
        <p:sp>
          <p:nvSpPr>
            <p:cNvPr id="27703" name="直接连接符 123959"/>
            <p:cNvSpPr/>
            <p:nvPr/>
          </p:nvSpPr>
          <p:spPr>
            <a:xfrm>
              <a:off x="144" y="2446"/>
              <a:ext cx="5760" cy="0"/>
            </a:xfrm>
            <a:prstGeom prst="line">
              <a:avLst/>
            </a:prstGeom>
            <a:ln w="12700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</p:sp>
        <p:sp>
          <p:nvSpPr>
            <p:cNvPr id="27704" name="直接连接符 123960"/>
            <p:cNvSpPr/>
            <p:nvPr/>
          </p:nvSpPr>
          <p:spPr>
            <a:xfrm>
              <a:off x="144" y="2739"/>
              <a:ext cx="5760" cy="0"/>
            </a:xfrm>
            <a:prstGeom prst="line">
              <a:avLst/>
            </a:prstGeom>
            <a:ln w="12700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</p:sp>
        <p:sp>
          <p:nvSpPr>
            <p:cNvPr id="27705" name="直接连接符 123961"/>
            <p:cNvSpPr/>
            <p:nvPr/>
          </p:nvSpPr>
          <p:spPr>
            <a:xfrm>
              <a:off x="144" y="3033"/>
              <a:ext cx="5760" cy="0"/>
            </a:xfrm>
            <a:prstGeom prst="line">
              <a:avLst/>
            </a:prstGeom>
            <a:ln w="12700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</p:sp>
        <p:sp>
          <p:nvSpPr>
            <p:cNvPr id="27706" name="直接连接符 123962"/>
            <p:cNvSpPr/>
            <p:nvPr/>
          </p:nvSpPr>
          <p:spPr>
            <a:xfrm>
              <a:off x="144" y="3327"/>
              <a:ext cx="5760" cy="0"/>
            </a:xfrm>
            <a:prstGeom prst="line">
              <a:avLst/>
            </a:prstGeom>
            <a:ln w="12700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</p:sp>
      </p:grpSp>
      <p:sp>
        <p:nvSpPr>
          <p:cNvPr id="27707" name="矩形 123963"/>
          <p:cNvSpPr/>
          <p:nvPr/>
        </p:nvSpPr>
        <p:spPr>
          <a:xfrm>
            <a:off x="2743200" y="762000"/>
            <a:ext cx="3962400" cy="45561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algn="ctr" defTabSz="914400">
              <a:spcBef>
                <a:spcPct val="20000"/>
              </a:spcBef>
            </a:pP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Na</a:t>
            </a:r>
            <a:r>
              <a:rPr lang="en-US" altLang="zh-CN" sz="2000" b="1" baseline="-25000">
                <a:latin typeface="Times New Roman" panose="02020603050405020304" pitchFamily="18" charset="0"/>
                <a:ea typeface="新宋体" panose="02010609030101010101" pitchFamily="49" charset="-122"/>
              </a:rPr>
              <a:t>2</a:t>
            </a: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CO</a:t>
            </a:r>
            <a:r>
              <a:rPr lang="en-US" altLang="zh-CN" sz="2000" b="1" baseline="-25000">
                <a:latin typeface="Times New Roman" panose="02020603050405020304" pitchFamily="18" charset="0"/>
                <a:ea typeface="新宋体" panose="02010609030101010101" pitchFamily="49" charset="-122"/>
              </a:rPr>
              <a:t>3</a:t>
            </a:r>
          </a:p>
        </p:txBody>
      </p:sp>
      <p:sp>
        <p:nvSpPr>
          <p:cNvPr id="27708" name="矩形 123964"/>
          <p:cNvSpPr/>
          <p:nvPr/>
        </p:nvSpPr>
        <p:spPr>
          <a:xfrm>
            <a:off x="1495425" y="1678305"/>
            <a:ext cx="1143000" cy="458788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algn="ctr" defTabSz="914400">
              <a:spcBef>
                <a:spcPct val="20000"/>
              </a:spcBef>
            </a:pPr>
            <a:r>
              <a:rPr lang="zh-CN" altLang="en-US" sz="2000" b="1" dirty="0">
                <a:latin typeface="Times New Roman" panose="02020603050405020304" pitchFamily="18" charset="0"/>
                <a:ea typeface="文鼎中特广告体" pitchFamily="33" charset="-122"/>
              </a:rPr>
              <a:t>溶解性</a:t>
            </a:r>
            <a:endParaRPr lang="zh-CN" altLang="en-US" sz="2000" b="1">
              <a:latin typeface="Times New Roman" panose="02020603050405020304" pitchFamily="18" charset="0"/>
              <a:ea typeface="文鼎中特广告体" pitchFamily="33" charset="-122"/>
            </a:endParaRPr>
          </a:p>
        </p:txBody>
      </p:sp>
      <p:sp>
        <p:nvSpPr>
          <p:cNvPr id="27709" name="矩形 123965"/>
          <p:cNvSpPr/>
          <p:nvPr/>
        </p:nvSpPr>
        <p:spPr>
          <a:xfrm>
            <a:off x="1300163" y="2209800"/>
            <a:ext cx="1524000" cy="458788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algn="ctr" defTabSz="914400">
              <a:spcBef>
                <a:spcPct val="20000"/>
              </a:spcBef>
            </a:pPr>
            <a:r>
              <a:rPr lang="zh-CN" altLang="en-US" sz="2000" b="1" dirty="0">
                <a:latin typeface="Times New Roman" panose="02020603050405020304" pitchFamily="18" charset="0"/>
                <a:ea typeface="方正黑体简体" pitchFamily="2" charset="-122"/>
              </a:rPr>
              <a:t>热稳定性</a:t>
            </a:r>
            <a:endParaRPr lang="zh-CN" altLang="en-US" sz="2000" b="1">
              <a:latin typeface="Times New Roman" panose="02020603050405020304" pitchFamily="18" charset="0"/>
              <a:ea typeface="方正黑体简体" pitchFamily="2" charset="-122"/>
            </a:endParaRPr>
          </a:p>
        </p:txBody>
      </p:sp>
      <p:sp>
        <p:nvSpPr>
          <p:cNvPr id="27711" name="矩形 123970"/>
          <p:cNvSpPr/>
          <p:nvPr/>
        </p:nvSpPr>
        <p:spPr>
          <a:xfrm>
            <a:off x="1631950" y="44450"/>
            <a:ext cx="6335713" cy="492125"/>
          </a:xfrm>
          <a:prstGeom prst="rect">
            <a:avLst/>
          </a:prstGeom>
          <a:noFill/>
          <a:ln w="9525">
            <a:noFill/>
          </a:ln>
        </p:spPr>
        <p:txBody>
          <a:bodyPr lIns="84644" tIns="42323" rIns="84644" bIns="42323" anchor="ctr"/>
          <a:lstStyle/>
          <a:p>
            <a:endParaRPr lang="zh-CN" altLang="en-US" sz="2200" b="1" dirty="0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3437" name="圆角矩形 103436"/>
          <p:cNvSpPr/>
          <p:nvPr/>
        </p:nvSpPr>
        <p:spPr>
          <a:xfrm>
            <a:off x="260985" y="44450"/>
            <a:ext cx="3726180" cy="792480"/>
          </a:xfrm>
          <a:prstGeom prst="roundRect">
            <a:avLst>
              <a:gd name="adj" fmla="val 16667"/>
            </a:avLst>
          </a:prstGeom>
          <a:solidFill>
            <a:srgbClr val="00B0F0"/>
          </a:solidFill>
          <a:ln w="9525">
            <a:noFill/>
          </a:ln>
        </p:spPr>
        <p:txBody>
          <a:bodyPr wrap="none" anchor="ctr"/>
          <a:lstStyle/>
          <a:p>
            <a:pPr algn="ctr" fontAlgn="base"/>
            <a:r>
              <a:rPr lang="zh-CN" altLang="en-US" sz="4400" b="1" strike="noStrike" noProof="1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经典趣体简" pitchFamily="49" charset="-122"/>
                <a:ea typeface="经典趣体简" pitchFamily="49" charset="-122"/>
                <a:cs typeface="+mn-cs"/>
              </a:rPr>
              <a:t>归纳与总结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墨迹 1"/>
              <p14:cNvContentPartPr/>
              <p14:nvPr/>
            </p14:nvContentPartPr>
            <p14:xfrm>
              <a:off x="1179000" y="1951560"/>
              <a:ext cx="6666480" cy="3232080"/>
            </p14:xfrm>
          </p:contentPart>
        </mc:Choice>
        <mc:Fallback>
          <p:pic>
            <p:nvPicPr>
              <p:cNvPr id="2" name="墨迹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69640" y="1942200"/>
                <a:ext cx="6685200" cy="325080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39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239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239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1239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239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1239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1239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3908" grpId="0"/>
      <p:bldP spid="123933" grpId="0"/>
      <p:bldP spid="123934" grpId="0"/>
      <p:bldP spid="123937" grpId="0"/>
      <p:bldP spid="123938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4227195" y="3204210"/>
            <a:ext cx="4094480" cy="1014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60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焰色试验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2111375" y="1678940"/>
            <a:ext cx="8755380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sz="4400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如何鉴别</a:t>
            </a:r>
            <a:r>
              <a:rPr lang="zh-CN" altLang="en-US" sz="4400" b="1" dirty="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Na</a:t>
            </a:r>
            <a:r>
              <a:rPr lang="zh-CN" altLang="en-US" sz="4400" b="1" baseline="-25000" dirty="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2</a:t>
            </a:r>
            <a:r>
              <a:rPr lang="zh-CN" altLang="en-US" sz="4400" b="1" dirty="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CO</a:t>
            </a:r>
            <a:r>
              <a:rPr lang="zh-CN" altLang="en-US" sz="4400" b="1" baseline="-25000" dirty="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3</a:t>
            </a:r>
            <a:r>
              <a:rPr lang="zh-CN" altLang="en-US" sz="4400" b="1" dirty="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和</a:t>
            </a:r>
            <a:r>
              <a:rPr lang="en-US" altLang="zh-CN" sz="4400" b="1" dirty="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K</a:t>
            </a:r>
            <a:r>
              <a:rPr lang="en-US" altLang="zh-CN" sz="4400" b="1" baseline="-25000" dirty="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2</a:t>
            </a:r>
            <a:r>
              <a:rPr lang="zh-CN" altLang="en-US" sz="4400" b="1" dirty="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CO</a:t>
            </a:r>
            <a:r>
              <a:rPr lang="zh-CN" altLang="en-US" sz="4400" b="1" baseline="-25000" dirty="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3</a:t>
            </a:r>
            <a:r>
              <a:rPr lang="zh-CN" altLang="en-US" sz="4400" b="1" dirty="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溶液呢？</a:t>
            </a:r>
            <a:endParaRPr lang="zh-CN" altLang="en-US" sz="4400" b="1" dirty="0">
              <a:latin typeface="Times New Roman" panose="02020603050405020304" pitchFamily="18" charset="0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946" name="文本占位符 466945"/>
          <p:cNvSpPr>
            <a:spLocks noGrp="1"/>
          </p:cNvSpPr>
          <p:nvPr>
            <p:ph type="body" idx="1"/>
          </p:nvPr>
        </p:nvSpPr>
        <p:spPr>
          <a:xfrm>
            <a:off x="695960" y="1006475"/>
            <a:ext cx="10799763" cy="452120"/>
          </a:xfrm>
        </p:spPr>
        <p:txBody>
          <a:bodyPr>
            <a:spAutoFit/>
          </a:bodyPr>
          <a:lstStyle/>
          <a:p>
            <a:pPr>
              <a:buClr>
                <a:schemeClr val="accent1"/>
              </a:buClr>
              <a:buNone/>
            </a:pPr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03437" name="圆角矩形 103436"/>
          <p:cNvSpPr/>
          <p:nvPr/>
        </p:nvSpPr>
        <p:spPr>
          <a:xfrm>
            <a:off x="695960" y="666115"/>
            <a:ext cx="3962400" cy="792163"/>
          </a:xfrm>
          <a:prstGeom prst="roundRect">
            <a:avLst>
              <a:gd name="adj" fmla="val 16667"/>
            </a:avLst>
          </a:prstGeom>
          <a:solidFill>
            <a:srgbClr val="00B0F0"/>
          </a:solidFill>
          <a:ln w="9525">
            <a:noFill/>
          </a:ln>
        </p:spPr>
        <p:txBody>
          <a:bodyPr wrap="none" anchor="ctr"/>
          <a:lstStyle/>
          <a:p>
            <a:pPr algn="ctr" fontAlgn="base"/>
            <a:r>
              <a:rPr lang="zh-CN" altLang="en-US" sz="4400" b="1" strike="noStrike" noProof="1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经典趣体简" pitchFamily="49" charset="-122"/>
                <a:ea typeface="经典趣体简" pitchFamily="49" charset="-122"/>
                <a:cs typeface="+mn-cs"/>
              </a:rPr>
              <a:t>温故而知新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894715" y="1695450"/>
            <a:ext cx="10403205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3600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钠在空气中放置、在空气中加热后分别得到什么物质</a:t>
            </a:r>
            <a:r>
              <a:rPr lang="en-US" altLang="zh-CN" sz="36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?</a:t>
            </a:r>
            <a:endParaRPr lang="zh-CN" altLang="en-US" sz="36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147820" y="2744470"/>
            <a:ext cx="4094480" cy="7067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40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4Na+O</a:t>
            </a:r>
            <a:r>
              <a:rPr lang="en-US" altLang="zh-CN" sz="4000" b="1" baseline="-2500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2</a:t>
            </a:r>
            <a:r>
              <a:rPr lang="en-US" altLang="zh-CN" sz="40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=2Na</a:t>
            </a:r>
            <a:r>
              <a:rPr lang="en-US" altLang="zh-CN" sz="4000" b="1" baseline="-2500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2</a:t>
            </a:r>
            <a:r>
              <a:rPr lang="en-US" altLang="zh-CN" sz="40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O</a:t>
            </a:r>
            <a:endParaRPr lang="zh-CN" altLang="en-US" sz="4000"/>
          </a:p>
        </p:txBody>
      </p:sp>
      <p:sp>
        <p:nvSpPr>
          <p:cNvPr id="4" name="文本框 3"/>
          <p:cNvSpPr txBox="1"/>
          <p:nvPr/>
        </p:nvSpPr>
        <p:spPr>
          <a:xfrm>
            <a:off x="4034790" y="3994785"/>
            <a:ext cx="4122420" cy="70675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altLang="zh-CN" sz="40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2Na+O</a:t>
            </a:r>
            <a:r>
              <a:rPr lang="en-US" altLang="zh-CN" sz="4000" b="1" baseline="-2500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2</a:t>
            </a:r>
            <a:r>
              <a:rPr lang="en-US" altLang="zh-CN" sz="40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===Na</a:t>
            </a:r>
            <a:r>
              <a:rPr lang="en-US" altLang="zh-CN" sz="4000" b="1" baseline="-2500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2</a:t>
            </a:r>
            <a:r>
              <a:rPr lang="en-US" altLang="zh-CN" sz="40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O</a:t>
            </a:r>
            <a:r>
              <a:rPr lang="en-US" altLang="zh-CN" sz="4000" b="1" baseline="-2500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2</a:t>
            </a:r>
            <a:endParaRPr lang="zh-CN" altLang="en-US" sz="4000"/>
          </a:p>
        </p:txBody>
      </p:sp>
      <p:pic>
        <p:nvPicPr>
          <p:cNvPr id="2097152" name="图片 1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014085" y="3701415"/>
            <a:ext cx="601980" cy="5708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097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45" name="Rectangle 5"/>
          <p:cNvSpPr>
            <a:spLocks noChangeArrowheads="1"/>
          </p:cNvSpPr>
          <p:nvPr/>
        </p:nvSpPr>
        <p:spPr bwMode="auto">
          <a:xfrm>
            <a:off x="1925955" y="2161540"/>
            <a:ext cx="8382635" cy="317089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>
            <a:solidFill>
              <a:srgbClr val="99FF33"/>
            </a:solidFill>
            <a:miter lim="800000"/>
          </a:ln>
          <a:effectLst/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indent="457200" algn="just" eaLnBrk="1" latinLnBrk="0" hangingPunct="1">
              <a:spcBef>
                <a:spcPts val="0"/>
              </a:spcBef>
              <a:buFontTx/>
              <a:buNone/>
            </a:pPr>
            <a:r>
              <a:rPr kumimoji="1" lang="en-US" altLang="zh-CN" sz="3600" b="1">
                <a:solidFill>
                  <a:schemeClr val="tx1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1</a:t>
            </a:r>
            <a:r>
              <a:rPr kumimoji="1" lang="zh-CN" altLang="en-US" sz="3600" b="1">
                <a:solidFill>
                  <a:schemeClr val="tx1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、定义：很多</a:t>
            </a:r>
            <a:r>
              <a:rPr kumimoji="1" lang="zh-CN" altLang="en-US" sz="3600" b="1" u="sng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2" charset="-122"/>
                <a:ea typeface="黑体" panose="02010609060101010101" pitchFamily="2" charset="-122"/>
              </a:rPr>
              <a:t>金属或它们的化合物在灼烧时都会使火焰呈现出特征颜色</a:t>
            </a:r>
            <a:r>
              <a:rPr kumimoji="1" lang="zh-CN" altLang="en-US" sz="3600" b="1">
                <a:solidFill>
                  <a:srgbClr val="000000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，根据特征颜色，可以判断试样所含的金属元素，化学上把这样的定性分析操作称为焰色试验。</a:t>
            </a:r>
          </a:p>
        </p:txBody>
      </p:sp>
      <p:sp>
        <p:nvSpPr>
          <p:cNvPr id="1048746" name="圆角矩形 233473"/>
          <p:cNvSpPr/>
          <p:nvPr/>
        </p:nvSpPr>
        <p:spPr>
          <a:xfrm>
            <a:off x="3822700" y="737870"/>
            <a:ext cx="4219575" cy="999497"/>
          </a:xfrm>
          <a:prstGeom prst="roundRect">
            <a:avLst>
              <a:gd name="adj" fmla="val 50000"/>
            </a:avLst>
          </a:prstGeom>
          <a:solidFill>
            <a:srgbClr val="FF3399"/>
          </a:solidFill>
          <a:ln w="9525">
            <a:solidFill>
              <a:srgbClr val="FFFF00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zh-CN" altLang="en-US" sz="4000" b="1" dirty="0">
                <a:latin typeface="宋体" panose="02010600030101010101" pitchFamily="2" charset="-122"/>
              </a:rPr>
              <a:t>三、焰色试验</a:t>
            </a:r>
          </a:p>
        </p:txBody>
      </p:sp>
    </p:spTree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7" dur="80"/>
                                        <p:tgtEl>
                                          <p:spTgt spid="104874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8" dur="80"/>
                                        <p:tgtEl>
                                          <p:spTgt spid="1048745"/>
                                        </p:tgtEl>
                                        <p:attrNameLst>
                                          <p:attrName>fill.color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80"/>
                                        <p:tgtEl>
                                          <p:spTgt spid="10487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745" grpId="0" bldLvl="0" animBg="1" autoUpdateAnimBg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2" name="AutoShape 5">
            <a:hlinkClick r:id="rId3" action="ppaction://hlinkfile"/>
          </p:cNvPr>
          <p:cNvSpPr>
            <a:spLocks noChangeArrowheads="1"/>
          </p:cNvSpPr>
          <p:nvPr/>
        </p:nvSpPr>
        <p:spPr bwMode="gray">
          <a:xfrm>
            <a:off x="440690" y="426720"/>
            <a:ext cx="2378710" cy="589280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 w="38100" algn="ctr">
            <a:solidFill>
              <a:srgbClr val="FFFFFF"/>
            </a:solidFill>
            <a:round/>
          </a:ln>
          <a:effectLst>
            <a:outerShdw dist="63500" dir="3187806" algn="ctr" rotWithShape="0">
              <a:srgbClr val="001D3A"/>
            </a:outerShdw>
          </a:effectLst>
        </p:spPr>
        <p:txBody>
          <a:bodyPr wrap="none" anchor="ctr"/>
          <a:lstStyle/>
          <a:p>
            <a:pPr algn="ctr" eaLnBrk="0" hangingPunct="0"/>
            <a:r>
              <a:rPr lang="zh-C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黑体" panose="02010609060101010101" pitchFamily="2" charset="-122"/>
              </a:rPr>
              <a:t>实验</a:t>
            </a:r>
            <a:r>
              <a:rPr lang="en-US" altLang="zh-C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黑体" panose="02010609060101010101" pitchFamily="2" charset="-122"/>
              </a:rPr>
              <a:t>2-6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1508125" y="1250950"/>
            <a:ext cx="9175750" cy="5262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Clr>
                <a:schemeClr val="accent1"/>
              </a:buClr>
              <a:buNone/>
            </a:pPr>
            <a:r>
              <a:rPr lang="zh-CN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2．操作步骤</a:t>
            </a:r>
            <a:r>
              <a:rPr 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：</a:t>
            </a:r>
            <a:endParaRPr 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chemeClr val="accent1"/>
              </a:buClr>
              <a:buNone/>
            </a:pPr>
            <a:r>
              <a:rPr lang="zh-CN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(</a:t>
            </a:r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</a:t>
            </a:r>
            <a:r>
              <a:rPr lang="zh-CN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)烧：将铂丝(或光洁无锈的铁丝)在火焰上灼烧</a:t>
            </a:r>
            <a:r>
              <a:rPr lang="zh-CN" sz="3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至与原来的火焰颜色一致。</a:t>
            </a:r>
          </a:p>
          <a:p>
            <a:pPr>
              <a:lnSpc>
                <a:spcPct val="150000"/>
              </a:lnSpc>
              <a:buClr>
                <a:schemeClr val="accent1"/>
              </a:buClr>
              <a:buNone/>
            </a:pPr>
            <a:r>
              <a:rPr lang="zh-CN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(</a:t>
            </a:r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</a:t>
            </a:r>
            <a:r>
              <a:rPr lang="zh-CN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)蘸：蘸取碳酸钠试样（溶液、固体均可）。</a:t>
            </a:r>
            <a:endParaRPr lang="zh-CN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chemeClr val="accent1"/>
              </a:buClr>
              <a:buNone/>
            </a:pPr>
            <a:r>
              <a:rPr lang="zh-CN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(</a:t>
            </a:r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</a:t>
            </a:r>
            <a:r>
              <a:rPr lang="zh-CN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)烧：在火焰的外焰上灼烧，并观察火焰的颜色</a:t>
            </a:r>
          </a:p>
          <a:p>
            <a:pPr>
              <a:lnSpc>
                <a:spcPct val="150000"/>
              </a:lnSpc>
              <a:buClr>
                <a:schemeClr val="accent1"/>
              </a:buClr>
              <a:buNone/>
            </a:pPr>
            <a:r>
              <a:rPr lang="zh-CN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(</a:t>
            </a:r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4</a:t>
            </a:r>
            <a:r>
              <a:rPr lang="zh-CN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)洗：将铂丝(或光洁无锈的铁丝)用盐酸洗净。</a:t>
            </a:r>
            <a:endParaRPr lang="zh-CN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chemeClr val="accent1"/>
              </a:buClr>
              <a:buNone/>
            </a:pPr>
            <a:r>
              <a:rPr lang="zh-CN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(5)重复（</a:t>
            </a:r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</a:t>
            </a:r>
            <a:r>
              <a:rPr lang="zh-CN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）步骤，蘸取碳酸钾试样</a:t>
            </a:r>
          </a:p>
        </p:txBody>
      </p:sp>
    </p:spTree>
    <p:custDataLst>
      <p:tags r:id="rId1"/>
    </p:custDataLst>
  </p:cSld>
  <p:clrMapOvr>
    <a:masterClrMapping/>
  </p:clrMapOvr>
  <p:transition>
    <p:cover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89965"/>
            <a:ext cx="9799200" cy="2570400"/>
          </a:xfrm>
        </p:spPr>
        <p:txBody>
          <a:bodyPr/>
          <a:lstStyle/>
          <a:p>
            <a:r>
              <a:rPr lang="zh-CN" altLang="zh-CN"/>
              <a:t>空白演示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zh-CN" altLang="en-US"/>
              <a:t>单击输入您的封面副标题</a:t>
            </a:r>
          </a:p>
        </p:txBody>
      </p:sp>
      <p:pic>
        <p:nvPicPr>
          <p:cNvPr id="5" name="钾的焰色试验">
            <a:hlinkClick r:id="" action="ppaction://media"/>
          </p:cNvPr>
          <p:cNvPicPr/>
          <p:nvPr>
            <a:vide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524000" y="838200"/>
            <a:ext cx="9144000" cy="51816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4" name="墨迹 3"/>
              <p14:cNvContentPartPr/>
              <p14:nvPr/>
            </p14:nvContentPartPr>
            <p14:xfrm>
              <a:off x="3042360" y="4917240"/>
              <a:ext cx="16200" cy="29160"/>
            </p14:xfrm>
          </p:contentPart>
        </mc:Choice>
        <mc:Fallback>
          <p:pic>
            <p:nvPicPr>
              <p:cNvPr id="4" name="墨迹 3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033000" y="4907880"/>
                <a:ext cx="34920" cy="47880"/>
              </a:xfrm>
              <a:prstGeom prst="rect">
                <a:avLst/>
              </a:prstGeom>
            </p:spPr>
          </p:pic>
        </mc:Fallback>
      </mc:AlternateContent>
    </p:spTree>
    <p:custDataLst>
      <p:tags r:id="rId1"/>
    </p:custDataLst>
  </p:cSld>
  <p:clrMapOvr>
    <a:masterClrMapping/>
  </p:clrMapOvr>
  <p:transition>
    <p:cover/>
  </p:transition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007110" y="705485"/>
            <a:ext cx="4904105" cy="82994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>
              <a:lnSpc>
                <a:spcPct val="150000"/>
              </a:lnSpc>
              <a:buClr>
                <a:schemeClr val="accent1"/>
              </a:buClr>
              <a:buSzTx/>
              <a:buFontTx/>
            </a:pPr>
            <a:r>
              <a:rPr lang="zh-CN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3．常见焰色试验的颜色：</a:t>
            </a:r>
            <a:endParaRPr lang="zh-CN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097160" name="图片 1" descr="2020070716105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0245" y="1552575"/>
            <a:ext cx="8270875" cy="3752215"/>
          </a:xfrm>
          <a:prstGeom prst="rect">
            <a:avLst/>
          </a:prstGeom>
        </p:spPr>
      </p:pic>
      <p:sp>
        <p:nvSpPr>
          <p:cNvPr id="1048751" name="文本框 3"/>
          <p:cNvSpPr txBox="1"/>
          <p:nvPr/>
        </p:nvSpPr>
        <p:spPr>
          <a:xfrm>
            <a:off x="1714500" y="5320665"/>
            <a:ext cx="8517255" cy="9531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kumimoji="1" lang="en-US" altLang="zh-CN" sz="2800" b="1" dirty="0">
                <a:solidFill>
                  <a:srgbClr val="7030A0"/>
                </a:solidFill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 </a:t>
            </a:r>
            <a:r>
              <a:rPr kumimoji="1" lang="zh-CN" altLang="en-US" sz="2800" b="1" dirty="0">
                <a:solidFill>
                  <a:srgbClr val="7030A0"/>
                </a:solidFill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紫红色  黄色  </a:t>
            </a:r>
            <a:r>
              <a:rPr kumimoji="1" lang="zh-CN" altLang="en-US" sz="2800" b="1" dirty="0">
                <a:solidFill>
                  <a:srgbClr val="FF0000"/>
                </a:solidFill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紫色</a:t>
            </a:r>
            <a:r>
              <a:rPr kumimoji="1" lang="zh-CN" altLang="en-US" sz="2800" b="1" dirty="0">
                <a:solidFill>
                  <a:srgbClr val="7030A0"/>
                </a:solidFill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  砖红色 洋红色 黄绿色 绿色</a:t>
            </a:r>
          </a:p>
          <a:p>
            <a:r>
              <a:rPr kumimoji="1" lang="zh-CN" altLang="en-US" sz="2800" b="1" dirty="0">
                <a:solidFill>
                  <a:srgbClr val="7030A0"/>
                </a:solidFill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        </a:t>
            </a:r>
            <a:r>
              <a:rPr kumimoji="1" lang="zh-CN" altLang="en-US" sz="2800" b="1" dirty="0">
                <a:solidFill>
                  <a:srgbClr val="FF0000"/>
                </a:solidFill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（有时透过蓝色钴玻璃）</a:t>
            </a:r>
            <a:r>
              <a:rPr kumimoji="1" lang="zh-CN" altLang="en-US" sz="2800" b="1" dirty="0">
                <a:solidFill>
                  <a:srgbClr val="7030A0"/>
                </a:solidFill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  </a:t>
            </a:r>
          </a:p>
        </p:txBody>
      </p:sp>
    </p:spTree>
    <p:custDataLst>
      <p:tags r:id="rId1"/>
    </p:custDataLst>
  </p:cSld>
  <p:clrMapOvr>
    <a:masterClrMapping/>
  </p:clrMapOvr>
  <p:transition>
    <p:cover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Rectangle 3"/>
          <p:cNvSpPr>
            <a:spLocks noGrp="1"/>
          </p:cNvSpPr>
          <p:nvPr>
            <p:ph idx="1"/>
          </p:nvPr>
        </p:nvSpPr>
        <p:spPr>
          <a:xfrm>
            <a:off x="1064260" y="260350"/>
            <a:ext cx="9646920" cy="6121400"/>
          </a:xfrm>
          <a:solidFill>
            <a:schemeClr val="bg1"/>
          </a:solidFill>
        </p:spPr>
        <p:txBody>
          <a:bodyPr vert="horz" wrap="square" lIns="91440" tIns="45720" rIns="91440" bIns="45720" anchor="t">
            <a:normAutofit fontScale="92500"/>
          </a:bodyPr>
          <a:lstStyle/>
          <a:p>
            <a:pPr marL="0" indent="0" eaLnBrk="1" hangingPunct="1">
              <a:buNone/>
            </a:pPr>
            <a:r>
              <a:rPr lang="zh-CN" altLang="en-US" sz="4000" b="1" dirty="0">
                <a:solidFill>
                  <a:srgbClr val="3333FF"/>
                </a:solidFill>
              </a:rPr>
              <a:t>关于焰色试验：</a:t>
            </a:r>
          </a:p>
          <a:p>
            <a:pPr eaLnBrk="1" hangingPunct="1"/>
            <a:r>
              <a:rPr lang="zh-CN" altLang="en-US" sz="4000" b="1" dirty="0">
                <a:solidFill>
                  <a:srgbClr val="3333FF"/>
                </a:solidFill>
              </a:rPr>
              <a:t>⑴焰色试验是一种</a:t>
            </a:r>
            <a:r>
              <a:rPr lang="zh-CN" altLang="en-US" sz="4000" b="1" dirty="0">
                <a:solidFill>
                  <a:srgbClr val="FF0000"/>
                </a:solidFill>
              </a:rPr>
              <a:t>物理方法</a:t>
            </a:r>
            <a:r>
              <a:rPr lang="en-US" altLang="zh-CN" sz="4000" b="1" dirty="0">
                <a:solidFill>
                  <a:srgbClr val="3333FF"/>
                </a:solidFill>
              </a:rPr>
              <a:t>--</a:t>
            </a:r>
            <a:r>
              <a:rPr sz="4000" b="1" dirty="0">
                <a:solidFill>
                  <a:srgbClr val="3333FF"/>
                </a:solidFill>
              </a:rPr>
              <a:t>电子的跃迁</a:t>
            </a:r>
            <a:r>
              <a:rPr lang="zh-CN" altLang="en-US" sz="4000" b="1" dirty="0">
                <a:solidFill>
                  <a:srgbClr val="3333FF"/>
                </a:solidFill>
              </a:rPr>
              <a:t>。</a:t>
            </a:r>
          </a:p>
          <a:p>
            <a:pPr eaLnBrk="1" hangingPunct="1"/>
            <a:r>
              <a:rPr lang="zh-CN" altLang="en-US" sz="4000" b="1" dirty="0">
                <a:solidFill>
                  <a:srgbClr val="3333FF"/>
                </a:solidFill>
              </a:rPr>
              <a:t>⑵焰色现象与</a:t>
            </a:r>
            <a:r>
              <a:rPr lang="zh-CN" altLang="en-US" sz="4000" b="1" dirty="0">
                <a:solidFill>
                  <a:srgbClr val="FF0000"/>
                </a:solidFill>
              </a:rPr>
              <a:t>金属元素</a:t>
            </a:r>
            <a:r>
              <a:rPr lang="zh-CN" altLang="en-US" sz="4000" b="1" dirty="0">
                <a:solidFill>
                  <a:srgbClr val="3333FF"/>
                </a:solidFill>
              </a:rPr>
              <a:t>的存在有关，与物质组成无关。并不是所有的金属元素都有焰色现象。</a:t>
            </a:r>
          </a:p>
          <a:p>
            <a:pPr eaLnBrk="1" hangingPunct="1"/>
            <a:r>
              <a:rPr lang="zh-CN" altLang="en-US" sz="4000" b="1" dirty="0">
                <a:solidFill>
                  <a:srgbClr val="3333FF"/>
                </a:solidFill>
              </a:rPr>
              <a:t>⑶</a:t>
            </a:r>
            <a:r>
              <a:rPr lang="en-US" altLang="zh-CN" sz="4000" b="1" dirty="0">
                <a:solidFill>
                  <a:srgbClr val="3333FF"/>
                </a:solidFill>
              </a:rPr>
              <a:t>K</a:t>
            </a:r>
            <a:r>
              <a:rPr lang="zh-CN" altLang="en-US" sz="4000" b="1" dirty="0">
                <a:solidFill>
                  <a:srgbClr val="3333FF"/>
                </a:solidFill>
              </a:rPr>
              <a:t>的焰色</a:t>
            </a:r>
            <a:r>
              <a:rPr lang="zh-CN" altLang="en-US" sz="4000" b="1" dirty="0">
                <a:solidFill>
                  <a:srgbClr val="FF0000"/>
                </a:solidFill>
              </a:rPr>
              <a:t>有时</a:t>
            </a:r>
            <a:r>
              <a:rPr lang="zh-CN" altLang="en-US" sz="4000" b="1" dirty="0">
                <a:solidFill>
                  <a:srgbClr val="3333FF"/>
                </a:solidFill>
              </a:rPr>
              <a:t>要透过</a:t>
            </a:r>
            <a:r>
              <a:rPr lang="zh-CN" altLang="en-US" sz="4000" b="1" dirty="0">
                <a:solidFill>
                  <a:srgbClr val="FF0000"/>
                </a:solidFill>
              </a:rPr>
              <a:t>蓝色钴玻璃</a:t>
            </a:r>
            <a:r>
              <a:rPr lang="zh-CN" altLang="en-US" sz="4000" b="1" dirty="0">
                <a:solidFill>
                  <a:srgbClr val="3333FF"/>
                </a:solidFill>
              </a:rPr>
              <a:t>看，目的是滤去黄色的光，排除钠的干扰。</a:t>
            </a:r>
          </a:p>
          <a:p>
            <a:pPr marL="0" indent="0" eaLnBrk="1" hangingPunct="1">
              <a:buNone/>
            </a:pPr>
            <a:endParaRPr lang="zh-CN" altLang="en-US" sz="4000" b="1" dirty="0">
              <a:solidFill>
                <a:srgbClr val="3333FF"/>
              </a:solidFill>
            </a:endParaRPr>
          </a:p>
        </p:txBody>
      </p:sp>
    </p:spTree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>
                                            <p:txEl>
                                              <p:charRg st="0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7" dur="80"/>
                                        <p:tgtEl>
                                          <p:spTgt spid="23555">
                                            <p:txEl>
                                              <p:charRg st="0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8" dur="80"/>
                                        <p:tgtEl>
                                          <p:spTgt spid="23555">
                                            <p:txEl>
                                              <p:charRg st="0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80"/>
                                        <p:tgtEl>
                                          <p:spTgt spid="23555">
                                            <p:txEl>
                                              <p:charRg st="0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7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>
                                            <p:txEl>
                                              <p:charRg st="6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14" dur="80"/>
                                        <p:tgtEl>
                                          <p:spTgt spid="23555">
                                            <p:txEl>
                                              <p:charRg st="6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15" dur="80"/>
                                        <p:tgtEl>
                                          <p:spTgt spid="23555">
                                            <p:txEl>
                                              <p:charRg st="6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80"/>
                                        <p:tgtEl>
                                          <p:spTgt spid="23555">
                                            <p:txEl>
                                              <p:charRg st="6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7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>
                                            <p:txEl>
                                              <p:charRg st="20" end="7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21" dur="80"/>
                                        <p:tgtEl>
                                          <p:spTgt spid="23555">
                                            <p:txEl>
                                              <p:charRg st="20" end="7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22" dur="80"/>
                                        <p:tgtEl>
                                          <p:spTgt spid="23555">
                                            <p:txEl>
                                              <p:charRg st="20" end="72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" dur="80"/>
                                        <p:tgtEl>
                                          <p:spTgt spid="23555">
                                            <p:txEl>
                                              <p:charRg st="20" end="72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235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8" name="图片占位符 4" descr="QQ截图20200809112641">
            <a:hlinkClick r:id="rId2" action="ppaction://hlinkfile"/>
          </p:cNvPr>
          <p:cNvPicPr>
            <a:picLocks noGrp="1" noChangeAspect="1"/>
          </p:cNvPicPr>
          <p:nvPr>
            <p:ph type="pic" idx="1"/>
          </p:nvPr>
        </p:nvPicPr>
        <p:blipFill>
          <a:blip r:embed="rId3">
            <a:lum bright="-18000" contrast="42000"/>
          </a:blip>
          <a:stretch>
            <a:fillRect/>
          </a:stretch>
        </p:blipFill>
        <p:spPr>
          <a:xfrm>
            <a:off x="1110615" y="457835"/>
            <a:ext cx="9607550" cy="6306185"/>
          </a:xfrm>
          <a:prstGeom prst="roundRect">
            <a:avLst/>
          </a:prstGeom>
        </p:spPr>
      </p:pic>
      <p:sp>
        <p:nvSpPr>
          <p:cNvPr id="1048738" name="矩形标注 7"/>
          <p:cNvSpPr/>
          <p:nvPr/>
        </p:nvSpPr>
        <p:spPr>
          <a:xfrm>
            <a:off x="578485" y="3136265"/>
            <a:ext cx="5772150" cy="2096135"/>
          </a:xfrm>
          <a:prstGeom prst="wedgeRectCallout">
            <a:avLst>
              <a:gd name="adj1" fmla="val 59526"/>
              <a:gd name="adj2" fmla="val -7765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0" algn="ctr">
              <a:buFont typeface="+mj-ea"/>
              <a:buNone/>
            </a:pPr>
            <a:r>
              <a:rPr lang="en-US" altLang="zh-CN" sz="2400" b="1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2" charset="-122"/>
                <a:sym typeface="+mn-ea"/>
              </a:rPr>
              <a:t>NH</a:t>
            </a:r>
            <a:r>
              <a:rPr lang="en-US" altLang="zh-CN" sz="2400" b="1" baseline="-25000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2" charset="-122"/>
                <a:sym typeface="+mn-ea"/>
              </a:rPr>
              <a:t>3</a:t>
            </a:r>
            <a:r>
              <a:rPr lang="en-US" altLang="zh-CN" sz="2400" b="1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2" charset="-122"/>
                <a:sym typeface="+mn-ea"/>
              </a:rPr>
              <a:t>+H</a:t>
            </a:r>
            <a:r>
              <a:rPr lang="en-US" altLang="zh-CN" sz="2400" b="1" baseline="-25000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2" charset="-122"/>
                <a:sym typeface="+mn-ea"/>
              </a:rPr>
              <a:t>2</a:t>
            </a:r>
            <a:r>
              <a:rPr lang="en-US" altLang="zh-CN" sz="2400" b="1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2" charset="-122"/>
                <a:sym typeface="+mn-ea"/>
              </a:rPr>
              <a:t>O+CO</a:t>
            </a:r>
            <a:r>
              <a:rPr lang="en-US" altLang="zh-CN" sz="2400" b="1" baseline="-25000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2" charset="-122"/>
                <a:sym typeface="+mn-ea"/>
              </a:rPr>
              <a:t>2</a:t>
            </a:r>
            <a:r>
              <a:rPr lang="en-US" altLang="zh-CN" sz="2400" b="1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2" charset="-122"/>
                <a:sym typeface="+mn-ea"/>
              </a:rPr>
              <a:t>=NH</a:t>
            </a:r>
            <a:r>
              <a:rPr lang="en-US" altLang="zh-CN" sz="2400" b="1" baseline="-25000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2" charset="-122"/>
                <a:sym typeface="+mn-ea"/>
              </a:rPr>
              <a:t>4</a:t>
            </a:r>
            <a:r>
              <a:rPr lang="en-US" altLang="zh-CN" sz="2400" b="1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2" charset="-122"/>
                <a:sym typeface="+mn-ea"/>
              </a:rPr>
              <a:t>HCO</a:t>
            </a:r>
            <a:r>
              <a:rPr lang="en-US" altLang="zh-CN" sz="2400" b="1" baseline="-25000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2" charset="-122"/>
                <a:sym typeface="+mn-ea"/>
              </a:rPr>
              <a:t>3</a:t>
            </a:r>
            <a:endParaRPr lang="en-US" altLang="zh-CN" sz="2400" b="1" dirty="0">
              <a:solidFill>
                <a:schemeClr val="bg1"/>
              </a:solidFill>
              <a:latin typeface="Arial" panose="020B0604020202020204" pitchFamily="34" charset="0"/>
              <a:ea typeface="黑体" panose="02010609060101010101" pitchFamily="2" charset="-122"/>
            </a:endParaRPr>
          </a:p>
          <a:p>
            <a:pPr indent="0" algn="ctr">
              <a:buFont typeface="+mj-ea"/>
              <a:buNone/>
            </a:pPr>
            <a:r>
              <a:rPr lang="en-US" altLang="zh-CN" sz="2400" b="1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2" charset="-122"/>
                <a:sym typeface="+mn-ea"/>
              </a:rPr>
              <a:t>NH</a:t>
            </a:r>
            <a:r>
              <a:rPr lang="en-US" altLang="zh-CN" sz="2400" b="1" baseline="-25000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2" charset="-122"/>
                <a:sym typeface="+mn-ea"/>
              </a:rPr>
              <a:t>4</a:t>
            </a:r>
            <a:r>
              <a:rPr lang="en-US" altLang="zh-CN" sz="2400" b="1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2" charset="-122"/>
                <a:sym typeface="+mn-ea"/>
              </a:rPr>
              <a:t>HCO</a:t>
            </a:r>
            <a:r>
              <a:rPr lang="en-US" altLang="zh-CN" sz="2400" b="1" baseline="-25000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2" charset="-122"/>
                <a:sym typeface="+mn-ea"/>
              </a:rPr>
              <a:t>3</a:t>
            </a:r>
            <a:r>
              <a:rPr lang="en-US" altLang="zh-CN" sz="2400" b="1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2" charset="-122"/>
                <a:sym typeface="+mn-ea"/>
              </a:rPr>
              <a:t>+NaCl=NaHCO</a:t>
            </a:r>
            <a:r>
              <a:rPr lang="en-US" altLang="zh-CN" sz="2400" b="1" baseline="-25000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2" charset="-122"/>
                <a:sym typeface="+mn-ea"/>
              </a:rPr>
              <a:t>3</a:t>
            </a:r>
            <a:r>
              <a:rPr lang="en-US" altLang="zh-CN" sz="2400" b="1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2" charset="-122"/>
                <a:sym typeface="+mn-ea"/>
              </a:rPr>
              <a:t> ↓+NH</a:t>
            </a:r>
            <a:r>
              <a:rPr lang="en-US" altLang="zh-CN" sz="2400" b="1" baseline="-25000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2" charset="-122"/>
                <a:sym typeface="+mn-ea"/>
              </a:rPr>
              <a:t>4</a:t>
            </a:r>
            <a:r>
              <a:rPr lang="en-US" altLang="zh-CN" sz="2400" b="1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2" charset="-122"/>
                <a:sym typeface="+mn-ea"/>
              </a:rPr>
              <a:t>Cl</a:t>
            </a:r>
          </a:p>
          <a:p>
            <a:pPr indent="0" algn="ctr">
              <a:buFont typeface="+mj-ea"/>
              <a:buNone/>
            </a:pPr>
            <a:r>
              <a:rPr lang="en-US" altLang="zh-CN" sz="2400" b="1" dirty="0">
                <a:solidFill>
                  <a:srgbClr val="FF0000"/>
                </a:solidFill>
                <a:latin typeface="Arial" panose="020B0604020202020204" pitchFamily="34" charset="0"/>
                <a:ea typeface="黑体" panose="02010609060101010101" pitchFamily="2" charset="-122"/>
                <a:sym typeface="+mn-ea"/>
              </a:rPr>
              <a:t> </a:t>
            </a:r>
          </a:p>
          <a:p>
            <a:pPr indent="0" algn="ctr">
              <a:buFont typeface="+mj-ea"/>
              <a:buNone/>
            </a:pPr>
            <a:endParaRPr lang="zh-CN" altLang="en-US"/>
          </a:p>
        </p:txBody>
      </p:sp>
      <p:grpSp>
        <p:nvGrpSpPr>
          <p:cNvPr id="70" name="Group 481"/>
          <p:cNvGrpSpPr/>
          <p:nvPr/>
        </p:nvGrpSpPr>
        <p:grpSpPr bwMode="auto">
          <a:xfrm>
            <a:off x="905192" y="4395787"/>
            <a:ext cx="5832475" cy="665163"/>
            <a:chOff x="529" y="1862"/>
            <a:chExt cx="3674" cy="419"/>
          </a:xfrm>
        </p:grpSpPr>
        <p:sp>
          <p:nvSpPr>
            <p:cNvPr id="1048739" name="Rectangle 482"/>
            <p:cNvSpPr>
              <a:spLocks noChangeArrowheads="1"/>
            </p:cNvSpPr>
            <p:nvPr/>
          </p:nvSpPr>
          <p:spPr bwMode="auto">
            <a:xfrm>
              <a:off x="529" y="1887"/>
              <a:ext cx="3674" cy="394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2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2400" b="1" dirty="0">
                  <a:solidFill>
                    <a:schemeClr val="bg1"/>
                  </a:solidFill>
                  <a:ea typeface="黑体" panose="02010609060101010101" pitchFamily="2" charset="-122"/>
                </a:rPr>
                <a:t>2NaHCO</a:t>
              </a:r>
              <a:r>
                <a:rPr lang="en-US" altLang="zh-CN" sz="2400" b="1" baseline="-30000" dirty="0">
                  <a:solidFill>
                    <a:schemeClr val="bg1"/>
                  </a:solidFill>
                  <a:ea typeface="黑体" panose="02010609060101010101" pitchFamily="2" charset="-122"/>
                </a:rPr>
                <a:t>3                 </a:t>
              </a:r>
              <a:r>
                <a:rPr lang="en-US" altLang="zh-CN" sz="2400" b="1" dirty="0">
                  <a:solidFill>
                    <a:schemeClr val="bg1"/>
                  </a:solidFill>
                  <a:ea typeface="黑体" panose="02010609060101010101" pitchFamily="2" charset="-122"/>
                </a:rPr>
                <a:t>Na</a:t>
              </a:r>
              <a:r>
                <a:rPr lang="en-US" altLang="zh-CN" sz="2400" b="1" baseline="-30000" dirty="0">
                  <a:solidFill>
                    <a:schemeClr val="bg1"/>
                  </a:solidFill>
                  <a:ea typeface="黑体" panose="02010609060101010101" pitchFamily="2" charset="-122"/>
                </a:rPr>
                <a:t>2</a:t>
              </a:r>
              <a:r>
                <a:rPr lang="en-US" altLang="zh-CN" sz="2400" b="1" dirty="0">
                  <a:solidFill>
                    <a:schemeClr val="bg1"/>
                  </a:solidFill>
                  <a:ea typeface="黑体" panose="02010609060101010101" pitchFamily="2" charset="-122"/>
                </a:rPr>
                <a:t>CO</a:t>
              </a:r>
              <a:r>
                <a:rPr lang="en-US" altLang="zh-CN" sz="2400" b="1" baseline="-30000" dirty="0">
                  <a:solidFill>
                    <a:schemeClr val="bg1"/>
                  </a:solidFill>
                  <a:ea typeface="黑体" panose="02010609060101010101" pitchFamily="2" charset="-122"/>
                </a:rPr>
                <a:t>3</a:t>
              </a:r>
              <a:r>
                <a:rPr lang="en-US" altLang="zh-CN" sz="2400" b="1" dirty="0">
                  <a:solidFill>
                    <a:schemeClr val="bg1"/>
                  </a:solidFill>
                  <a:ea typeface="黑体" panose="02010609060101010101" pitchFamily="2" charset="-122"/>
                </a:rPr>
                <a:t>+H</a:t>
              </a:r>
              <a:r>
                <a:rPr lang="en-US" altLang="zh-CN" sz="2400" b="1" baseline="-30000" dirty="0">
                  <a:solidFill>
                    <a:schemeClr val="bg1"/>
                  </a:solidFill>
                  <a:ea typeface="黑体" panose="02010609060101010101" pitchFamily="2" charset="-122"/>
                </a:rPr>
                <a:t>2</a:t>
              </a:r>
              <a:r>
                <a:rPr lang="en-US" altLang="zh-CN" sz="2400" b="1" dirty="0">
                  <a:solidFill>
                    <a:schemeClr val="bg1"/>
                  </a:solidFill>
                  <a:ea typeface="黑体" panose="02010609060101010101" pitchFamily="2" charset="-122"/>
                </a:rPr>
                <a:t>O+CO</a:t>
              </a:r>
              <a:r>
                <a:rPr lang="en-US" altLang="zh-CN" sz="2400" b="1" baseline="-30000" dirty="0">
                  <a:solidFill>
                    <a:schemeClr val="bg1"/>
                  </a:solidFill>
                  <a:ea typeface="黑体" panose="02010609060101010101" pitchFamily="2" charset="-122"/>
                </a:rPr>
                <a:t>2</a:t>
              </a:r>
              <a:r>
                <a:rPr lang="en-US" altLang="zh-CN" sz="2400" b="1" dirty="0">
                  <a:solidFill>
                    <a:schemeClr val="bg1"/>
                  </a:solidFill>
                </a:rPr>
                <a:t>↑</a:t>
              </a:r>
            </a:p>
          </p:txBody>
        </p:sp>
        <p:grpSp>
          <p:nvGrpSpPr>
            <p:cNvPr id="71" name="Group 483"/>
            <p:cNvGrpSpPr/>
            <p:nvPr/>
          </p:nvGrpSpPr>
          <p:grpSpPr bwMode="auto">
            <a:xfrm>
              <a:off x="1543" y="1862"/>
              <a:ext cx="528" cy="252"/>
              <a:chOff x="1453" y="1454"/>
              <a:chExt cx="528" cy="252"/>
            </a:xfrm>
          </p:grpSpPr>
          <p:sp>
            <p:nvSpPr>
              <p:cNvPr id="1048740" name="Text Box 484"/>
              <p:cNvSpPr txBox="1">
                <a:spLocks noChangeArrowheads="1"/>
              </p:cNvSpPr>
              <p:nvPr/>
            </p:nvSpPr>
            <p:spPr bwMode="auto">
              <a:xfrm>
                <a:off x="1474" y="1454"/>
                <a:ext cx="507" cy="251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spAutoFit/>
              </a:bodyPr>
              <a:lstStyle>
                <a:lvl1pPr eaLnBrk="0" hangingPunct="0"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  <a:buFontTx/>
                  <a:buNone/>
                </a:pPr>
                <a:r>
                  <a:rPr kumimoji="1" lang="en-US" altLang="zh-CN" sz="2000" b="1" dirty="0">
                    <a:solidFill>
                      <a:srgbClr val="FF0000"/>
                    </a:solidFill>
                    <a:ea typeface="黑体" panose="02010609060101010101" pitchFamily="2" charset="-122"/>
                  </a:rPr>
                  <a:t> △</a:t>
                </a:r>
                <a:endParaRPr lang="en-US" altLang="zh-CN" sz="2000" b="1" dirty="0">
                  <a:solidFill>
                    <a:srgbClr val="FF0000"/>
                  </a:solidFill>
                  <a:ea typeface="黑体" panose="02010609060101010101" pitchFamily="2" charset="-122"/>
                </a:endParaRPr>
              </a:p>
            </p:txBody>
          </p:sp>
          <p:grpSp>
            <p:nvGrpSpPr>
              <p:cNvPr id="72" name="Group 485"/>
              <p:cNvGrpSpPr/>
              <p:nvPr/>
            </p:nvGrpSpPr>
            <p:grpSpPr bwMode="auto">
              <a:xfrm>
                <a:off x="1453" y="1661"/>
                <a:ext cx="454" cy="45"/>
                <a:chOff x="1872" y="3504"/>
                <a:chExt cx="528" cy="48"/>
              </a:xfrm>
            </p:grpSpPr>
            <p:sp>
              <p:nvSpPr>
                <p:cNvPr id="1048741" name="Line 486"/>
                <p:cNvSpPr>
                  <a:spLocks noChangeShapeType="1"/>
                </p:cNvSpPr>
                <p:nvPr/>
              </p:nvSpPr>
              <p:spPr bwMode="auto">
                <a:xfrm>
                  <a:off x="1872" y="3504"/>
                  <a:ext cx="528" cy="0"/>
                </a:xfrm>
                <a:prstGeom prst="line">
                  <a:avLst/>
                </a:prstGeom>
                <a:noFill/>
                <a:ln w="28575">
                  <a:solidFill>
                    <a:srgbClr val="FF0000"/>
                  </a:solidFill>
                  <a:round/>
                </a:ln>
                <a:effectLst/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48742" name="Line 487"/>
                <p:cNvSpPr>
                  <a:spLocks noChangeShapeType="1"/>
                </p:cNvSpPr>
                <p:nvPr/>
              </p:nvSpPr>
              <p:spPr bwMode="auto">
                <a:xfrm>
                  <a:off x="1872" y="3552"/>
                  <a:ext cx="528" cy="0"/>
                </a:xfrm>
                <a:prstGeom prst="line">
                  <a:avLst/>
                </a:prstGeom>
                <a:noFill/>
                <a:ln w="28575">
                  <a:solidFill>
                    <a:srgbClr val="FF0000"/>
                  </a:solidFill>
                  <a:round/>
                </a:ln>
                <a:effectLst/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103437" name="圆角矩形 103436"/>
          <p:cNvSpPr/>
          <p:nvPr/>
        </p:nvSpPr>
        <p:spPr>
          <a:xfrm>
            <a:off x="324485" y="220980"/>
            <a:ext cx="2910840" cy="665480"/>
          </a:xfrm>
          <a:prstGeom prst="roundRect">
            <a:avLst>
              <a:gd name="adj" fmla="val 16667"/>
            </a:avLst>
          </a:prstGeom>
          <a:solidFill>
            <a:srgbClr val="00B0F0"/>
          </a:solidFill>
          <a:ln w="9525">
            <a:noFill/>
          </a:ln>
        </p:spPr>
        <p:txBody>
          <a:bodyPr wrap="none" anchor="ctr"/>
          <a:lstStyle/>
          <a:p>
            <a:pPr algn="ctr" fontAlgn="base"/>
            <a:r>
              <a:rPr lang="zh-CN" altLang="en-US" sz="4400" b="1" strike="noStrike" noProof="1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经典趣体简" pitchFamily="49" charset="-122"/>
                <a:ea typeface="经典趣体简" pitchFamily="49" charset="-122"/>
                <a:cs typeface="+mn-cs"/>
              </a:rPr>
              <a:t>科学史话</a:t>
            </a:r>
          </a:p>
        </p:txBody>
      </p:sp>
    </p:spTree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10487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738" grpId="0" bldLvl="0" animBg="1"/>
      <p:bldP spid="1048738" grpId="1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290195" y="842010"/>
            <a:ext cx="11447145" cy="4799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>
                <a:sym typeface="+mn-ea"/>
              </a:rPr>
              <a:t>1.</a:t>
            </a:r>
            <a:r>
              <a:rPr lang="zh-CN" altLang="en-US" sz="3600">
                <a:sym typeface="+mn-ea"/>
              </a:rPr>
              <a:t>下列关于Na</a:t>
            </a:r>
            <a:r>
              <a:rPr lang="zh-CN" altLang="en-US" sz="3600" baseline="-25000">
                <a:sym typeface="+mn-ea"/>
              </a:rPr>
              <a:t>2</a:t>
            </a:r>
            <a:r>
              <a:rPr lang="zh-CN" altLang="en-US" sz="3600">
                <a:sym typeface="+mn-ea"/>
              </a:rPr>
              <a:t>CO</a:t>
            </a:r>
            <a:r>
              <a:rPr lang="zh-CN" altLang="en-US" sz="3600" baseline="-25000">
                <a:sym typeface="+mn-ea"/>
              </a:rPr>
              <a:t>3</a:t>
            </a:r>
            <a:r>
              <a:rPr lang="zh-CN" altLang="en-US" sz="3600">
                <a:sym typeface="+mn-ea"/>
              </a:rPr>
              <a:t>和NaHCO</a:t>
            </a:r>
            <a:r>
              <a:rPr lang="zh-CN" altLang="en-US" sz="3600" baseline="-25000">
                <a:sym typeface="+mn-ea"/>
              </a:rPr>
              <a:t>3</a:t>
            </a:r>
            <a:r>
              <a:rPr lang="zh-CN" altLang="en-US" sz="3600">
                <a:sym typeface="+mn-ea"/>
              </a:rPr>
              <a:t>的性质比较中，正确的是（）</a:t>
            </a:r>
          </a:p>
          <a:p>
            <a:pPr>
              <a:lnSpc>
                <a:spcPct val="130000"/>
              </a:lnSpc>
            </a:pPr>
            <a:r>
              <a:rPr lang="en-US" altLang="zh-CN" sz="3600">
                <a:sym typeface="+mn-ea"/>
              </a:rPr>
              <a:t>A.</a:t>
            </a:r>
            <a:r>
              <a:rPr lang="zh-CN" altLang="en-US" sz="3600">
                <a:sym typeface="+mn-ea"/>
              </a:rPr>
              <a:t>热稳定性：Na</a:t>
            </a:r>
            <a:r>
              <a:rPr lang="zh-CN" altLang="en-US" sz="3600" baseline="-25000">
                <a:sym typeface="+mn-ea"/>
              </a:rPr>
              <a:t>2</a:t>
            </a:r>
            <a:r>
              <a:rPr lang="zh-CN" altLang="en-US" sz="3600">
                <a:sym typeface="+mn-ea"/>
              </a:rPr>
              <a:t>CO</a:t>
            </a:r>
            <a:r>
              <a:rPr lang="zh-CN" altLang="en-US" sz="3600" baseline="-25000">
                <a:sym typeface="+mn-ea"/>
              </a:rPr>
              <a:t>3   </a:t>
            </a:r>
            <a:r>
              <a:rPr lang="en-US" altLang="zh-CN" sz="3600">
                <a:sym typeface="+mn-ea"/>
              </a:rPr>
              <a:t>&lt;  </a:t>
            </a:r>
            <a:r>
              <a:rPr lang="zh-CN" altLang="en-US" sz="3600">
                <a:sym typeface="+mn-ea"/>
              </a:rPr>
              <a:t>NaHCO</a:t>
            </a:r>
            <a:r>
              <a:rPr lang="zh-CN" altLang="en-US" sz="3600" baseline="-25000">
                <a:sym typeface="+mn-ea"/>
              </a:rPr>
              <a:t>3</a:t>
            </a:r>
          </a:p>
          <a:p>
            <a:pPr>
              <a:lnSpc>
                <a:spcPct val="130000"/>
              </a:lnSpc>
            </a:pPr>
            <a:r>
              <a:rPr lang="en-US" altLang="zh-CN" sz="3600">
                <a:sym typeface="+mn-ea"/>
              </a:rPr>
              <a:t>B.</a:t>
            </a:r>
            <a:r>
              <a:rPr lang="zh-CN" altLang="en-US" sz="3600">
                <a:sym typeface="+mn-ea"/>
              </a:rPr>
              <a:t>常温时水溶液的溶解度：Na</a:t>
            </a:r>
            <a:r>
              <a:rPr lang="zh-CN" altLang="en-US" sz="3600" baseline="-25000">
                <a:sym typeface="+mn-ea"/>
              </a:rPr>
              <a:t>2</a:t>
            </a:r>
            <a:r>
              <a:rPr lang="zh-CN" altLang="en-US" sz="3600">
                <a:sym typeface="+mn-ea"/>
              </a:rPr>
              <a:t>CO</a:t>
            </a:r>
            <a:r>
              <a:rPr lang="zh-CN" altLang="en-US" sz="3600" baseline="-25000">
                <a:sym typeface="+mn-ea"/>
              </a:rPr>
              <a:t>3   </a:t>
            </a:r>
            <a:r>
              <a:rPr lang="en-US" altLang="zh-CN" sz="3600">
                <a:sym typeface="+mn-ea"/>
              </a:rPr>
              <a:t>&lt;  </a:t>
            </a:r>
            <a:r>
              <a:rPr lang="zh-CN" altLang="en-US" sz="3600">
                <a:sym typeface="+mn-ea"/>
              </a:rPr>
              <a:t>NaHCO</a:t>
            </a:r>
            <a:r>
              <a:rPr lang="zh-CN" altLang="en-US" sz="3600" baseline="-25000">
                <a:sym typeface="+mn-ea"/>
              </a:rPr>
              <a:t>3</a:t>
            </a:r>
          </a:p>
          <a:p>
            <a:pPr>
              <a:lnSpc>
                <a:spcPct val="130000"/>
              </a:lnSpc>
            </a:pPr>
            <a:r>
              <a:rPr lang="en-US" altLang="zh-CN" sz="3600">
                <a:sym typeface="+mn-ea"/>
              </a:rPr>
              <a:t>C.</a:t>
            </a:r>
            <a:r>
              <a:rPr lang="zh-CN" altLang="en-US" sz="3600">
                <a:sym typeface="+mn-ea"/>
              </a:rPr>
              <a:t>相同条件下，与稀盐酸反应的快慢：Na</a:t>
            </a:r>
            <a:r>
              <a:rPr lang="zh-CN" altLang="en-US" sz="3600" baseline="-25000">
                <a:sym typeface="+mn-ea"/>
              </a:rPr>
              <a:t>2</a:t>
            </a:r>
            <a:r>
              <a:rPr lang="zh-CN" altLang="en-US" sz="3600">
                <a:sym typeface="+mn-ea"/>
              </a:rPr>
              <a:t>CO</a:t>
            </a:r>
            <a:r>
              <a:rPr lang="zh-CN" altLang="en-US" sz="3600" baseline="-25000">
                <a:sym typeface="+mn-ea"/>
              </a:rPr>
              <a:t>3   </a:t>
            </a:r>
            <a:r>
              <a:rPr lang="en-US" altLang="zh-CN" sz="3600">
                <a:sym typeface="+mn-ea"/>
              </a:rPr>
              <a:t>&lt;  </a:t>
            </a:r>
            <a:r>
              <a:rPr lang="zh-CN" altLang="en-US" sz="3600">
                <a:sym typeface="+mn-ea"/>
              </a:rPr>
              <a:t>NaHCO</a:t>
            </a:r>
            <a:r>
              <a:rPr lang="zh-CN" altLang="en-US" sz="3600" baseline="-25000">
                <a:sym typeface="+mn-ea"/>
              </a:rPr>
              <a:t>3</a:t>
            </a:r>
          </a:p>
          <a:p>
            <a:pPr>
              <a:lnSpc>
                <a:spcPct val="130000"/>
              </a:lnSpc>
            </a:pPr>
            <a:r>
              <a:rPr lang="en-US" altLang="zh-CN" sz="3600">
                <a:sym typeface="+mn-ea"/>
              </a:rPr>
              <a:t>D.</a:t>
            </a:r>
            <a:r>
              <a:rPr lang="zh-CN" altLang="en-US" sz="3600">
                <a:sym typeface="+mn-ea"/>
              </a:rPr>
              <a:t>与</a:t>
            </a:r>
            <a:r>
              <a:rPr lang="en-US" altLang="zh-CN" sz="3600">
                <a:sym typeface="+mn-ea"/>
              </a:rPr>
              <a:t>CaCl</a:t>
            </a:r>
            <a:r>
              <a:rPr lang="en-US" altLang="zh-CN" sz="3600" baseline="-25000">
                <a:sym typeface="+mn-ea"/>
              </a:rPr>
              <a:t>2</a:t>
            </a:r>
            <a:r>
              <a:rPr lang="zh-CN" altLang="en-US" sz="3600">
                <a:sym typeface="+mn-ea"/>
              </a:rPr>
              <a:t>反应均得到白色沉淀</a:t>
            </a:r>
            <a:endParaRPr lang="zh-CN" altLang="en-US" sz="3600" baseline="-25000"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33095" y="1445260"/>
            <a:ext cx="26860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>
                <a:solidFill>
                  <a:srgbClr val="FF0000"/>
                </a:solidFill>
              </a:rPr>
              <a:t>C</a:t>
            </a:r>
          </a:p>
        </p:txBody>
      </p:sp>
    </p:spTree>
    <p:custDataLst>
      <p:tags r:id="rId1"/>
    </p:custData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889635" y="613410"/>
            <a:ext cx="10063480" cy="55079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3200"/>
              <a:t>2</a:t>
            </a:r>
            <a:r>
              <a:rPr lang="zh-CN" altLang="en-US" sz="3200"/>
              <a:t>、有两个无标签的试剂瓶，分别装有Na</a:t>
            </a:r>
            <a:r>
              <a:rPr lang="zh-CN" altLang="en-US" sz="3200" baseline="-25000"/>
              <a:t>2</a:t>
            </a:r>
            <a:r>
              <a:rPr lang="zh-CN" altLang="en-US" sz="3200"/>
              <a:t>CO</a:t>
            </a:r>
            <a:r>
              <a:rPr lang="en-US" altLang="zh-CN" sz="3200" baseline="-25000"/>
              <a:t>3</a:t>
            </a:r>
            <a:r>
              <a:rPr lang="zh-CN" altLang="en-US" sz="3200"/>
              <a:t>和NaHCO</a:t>
            </a:r>
            <a:r>
              <a:rPr lang="en-US" altLang="zh-CN" sz="3200" baseline="-25000"/>
              <a:t>3</a:t>
            </a:r>
            <a:r>
              <a:rPr lang="zh-CN" altLang="en-US" sz="3200"/>
              <a:t>，有四位同学为鉴别它们采用以下不同方法，其中可行的是( </a:t>
            </a:r>
            <a:r>
              <a:rPr lang="en-US" altLang="zh-CN" sz="3200"/>
              <a:t>      </a:t>
            </a:r>
            <a:r>
              <a:rPr lang="zh-CN" altLang="en-US" sz="3200"/>
              <a:t> )。</a:t>
            </a:r>
          </a:p>
          <a:p>
            <a:endParaRPr lang="zh-CN" altLang="en-US" sz="3200"/>
          </a:p>
          <a:p>
            <a:r>
              <a:rPr lang="zh-CN" altLang="en-US" sz="3200"/>
              <a:t>A.分别将它们配制成溶液，再加入澄清石灰水</a:t>
            </a:r>
          </a:p>
          <a:p>
            <a:endParaRPr lang="zh-CN" altLang="en-US" sz="3200"/>
          </a:p>
          <a:p>
            <a:r>
              <a:rPr lang="zh-CN" altLang="en-US" sz="3200"/>
              <a:t>B.分别将它们配制成溶液，再加入NaOH溶液</a:t>
            </a:r>
          </a:p>
          <a:p>
            <a:endParaRPr lang="zh-CN" altLang="en-US" sz="3200"/>
          </a:p>
          <a:p>
            <a:r>
              <a:rPr lang="zh-CN" altLang="en-US" sz="3200"/>
              <a:t>C.将它们配制成溶液，再分别加到盐酸中</a:t>
            </a:r>
          </a:p>
          <a:p>
            <a:endParaRPr lang="zh-CN" altLang="en-US" sz="3200"/>
          </a:p>
          <a:p>
            <a:r>
              <a:rPr lang="zh-CN" altLang="en-US" sz="3200"/>
              <a:t>D.分别加热，再用石灰水检验是否有CO</a:t>
            </a:r>
            <a:r>
              <a:rPr lang="zh-CN" altLang="en-US" sz="3200" baseline="-25000"/>
              <a:t>2</a:t>
            </a:r>
            <a:r>
              <a:rPr lang="zh-CN" altLang="en-US" sz="3200"/>
              <a:t>产生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825240" y="1603375"/>
            <a:ext cx="39687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>
                <a:solidFill>
                  <a:srgbClr val="FF0000"/>
                </a:solidFill>
              </a:rPr>
              <a:t>D</a:t>
            </a:r>
          </a:p>
        </p:txBody>
      </p:sp>
    </p:spTree>
    <p:custDataLst>
      <p:tags r:id="rId1"/>
    </p:custDataLst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FF"/>
            </a:gs>
            <a:gs pos="100000">
              <a:srgbClr val="D9D9D9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488950" y="623570"/>
            <a:ext cx="10401935" cy="54082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60000"/>
              </a:lnSpc>
            </a:pPr>
            <a:r>
              <a:rPr lang="en-US" altLang="zh-CN"/>
              <a:t>.</a:t>
            </a:r>
            <a:r>
              <a:rPr lang="en-US" altLang="zh-CN" sz="3600"/>
              <a:t>3</a:t>
            </a:r>
            <a:r>
              <a:rPr lang="zh-CN" altLang="en-US" sz="3600"/>
              <a:t>.下列说法正确的是（ ）</a:t>
            </a:r>
          </a:p>
          <a:p>
            <a:pPr>
              <a:lnSpc>
                <a:spcPct val="160000"/>
              </a:lnSpc>
            </a:pPr>
            <a:r>
              <a:rPr lang="zh-CN" altLang="en-US" sz="3600"/>
              <a:t>A.焰色试验为黄色，说明该物质中肯定含有钠元素</a:t>
            </a:r>
          </a:p>
          <a:p>
            <a:pPr>
              <a:lnSpc>
                <a:spcPct val="160000"/>
              </a:lnSpc>
            </a:pPr>
            <a:r>
              <a:rPr lang="zh-CN" altLang="en-US" sz="3600"/>
              <a:t>B.某物质的焰色试验为黄色，说明一定不含有钾元素</a:t>
            </a:r>
          </a:p>
          <a:p>
            <a:pPr>
              <a:lnSpc>
                <a:spcPct val="160000"/>
              </a:lnSpc>
            </a:pPr>
            <a:r>
              <a:rPr lang="zh-CN" altLang="en-US" sz="3600"/>
              <a:t>C.焰色试验不能用于物质的鉴别</a:t>
            </a:r>
          </a:p>
          <a:p>
            <a:pPr>
              <a:lnSpc>
                <a:spcPct val="160000"/>
              </a:lnSpc>
            </a:pPr>
            <a:r>
              <a:rPr lang="zh-CN" altLang="en-US" sz="3600"/>
              <a:t>D.焰色试验是化学变化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4862195" y="835025"/>
            <a:ext cx="66484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>
                <a:solidFill>
                  <a:srgbClr val="FF0000"/>
                </a:solidFill>
              </a:rPr>
              <a:t>A</a:t>
            </a:r>
          </a:p>
        </p:txBody>
      </p:sp>
    </p:spTree>
    <p:custDataLst>
      <p:tags r:id="rId2"/>
    </p:custData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1" name="图片 51220" descr="谢谢观看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8373" y="1844675"/>
            <a:ext cx="7753350" cy="3071813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文本框 104449"/>
          <p:cNvSpPr txBox="1"/>
          <p:nvPr/>
        </p:nvSpPr>
        <p:spPr>
          <a:xfrm>
            <a:off x="4151313" y="1196975"/>
            <a:ext cx="309880" cy="58356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endParaRPr lang="zh-CN" altLang="en-US" sz="32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graphicFrame>
        <p:nvGraphicFramePr>
          <p:cNvPr id="104488" name="表格 104487"/>
          <p:cNvGraphicFramePr/>
          <p:nvPr>
            <p:custDataLst>
              <p:tags r:id="rId2"/>
            </p:custDataLst>
          </p:nvPr>
        </p:nvGraphicFramePr>
        <p:xfrm>
          <a:off x="1514475" y="2765743"/>
          <a:ext cx="8929370" cy="3143250"/>
        </p:xfrm>
        <a:graphic>
          <a:graphicData uri="http://schemas.openxmlformats.org/drawingml/2006/table">
            <a:tbl>
              <a:tblPr/>
              <a:tblGrid>
                <a:gridCol w="1857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489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230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990600"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defTabSz="914400">
                        <a:buNone/>
                      </a:pPr>
                      <a:r>
                        <a:rPr lang="zh-CN" altLang="en-US" sz="2800" b="1" dirty="0">
                          <a:ea typeface="宋体" panose="02010600030101010101" pitchFamily="2" charset="-122"/>
                        </a:rPr>
                        <a:t>化学式</a:t>
                      </a: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defTabSz="914400">
                        <a:buNone/>
                      </a:pPr>
                      <a:r>
                        <a:rPr lang="zh-CN" altLang="en-US" sz="2400" b="1"/>
                        <a:t>     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defTabSz="914400">
                        <a:buNone/>
                      </a:pPr>
                      <a:endParaRPr lang="zh-CN" altLang="en-US" sz="2400" b="1" baseline="-25000" dirty="0"/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90600"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defTabSz="914400">
                        <a:buNone/>
                      </a:pPr>
                      <a:endParaRPr lang="zh-CN" altLang="en-US" sz="2400" b="1" dirty="0">
                        <a:ea typeface="微软雅黑" panose="020B0503020204020204" pitchFamily="34" charset="-122"/>
                      </a:endParaRP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defTabSz="914400">
                        <a:buNone/>
                      </a:pPr>
                      <a:endParaRPr lang="zh-CN" altLang="en-US" sz="2400" b="1" dirty="0"/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defTabSz="914400">
                        <a:buNone/>
                      </a:pPr>
                      <a:endParaRPr lang="zh-CN" altLang="en-US" sz="2400" b="1" dirty="0"/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62050"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defTabSz="914400">
                        <a:buNone/>
                      </a:pPr>
                      <a:r>
                        <a:rPr lang="zh-CN" altLang="en-US" sz="2800" b="1" dirty="0">
                          <a:ea typeface="宋体" panose="02010600030101010101" pitchFamily="2" charset="-122"/>
                        </a:rPr>
                        <a:t>颜色</a:t>
                      </a:r>
                    </a:p>
                    <a:p>
                      <a:pPr marL="0" lvl="0" indent="0" defTabSz="914400">
                        <a:buNone/>
                      </a:pPr>
                      <a:r>
                        <a:rPr lang="zh-CN" altLang="en-US" sz="2800" b="1" dirty="0">
                          <a:ea typeface="宋体" panose="02010600030101010101" pitchFamily="2" charset="-122"/>
                        </a:rPr>
                        <a:t>状态</a:t>
                      </a: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defTabSz="914400">
                        <a:buNone/>
                      </a:pPr>
                      <a:endParaRPr lang="zh-CN" altLang="en-US" sz="2400" b="1" dirty="0"/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defTabSz="914400">
                        <a:buNone/>
                      </a:pPr>
                      <a:endParaRPr lang="zh-CN" altLang="en-US" sz="2400" b="1" dirty="0"/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6164" name="组合 104468"/>
          <p:cNvGrpSpPr/>
          <p:nvPr/>
        </p:nvGrpSpPr>
        <p:grpSpPr>
          <a:xfrm>
            <a:off x="4583113" y="4286250"/>
            <a:ext cx="3694113" cy="655638"/>
            <a:chOff x="2018" y="2886"/>
            <a:chExt cx="2327" cy="413"/>
          </a:xfrm>
        </p:grpSpPr>
        <p:sp>
          <p:nvSpPr>
            <p:cNvPr id="6165" name="文本框 104469"/>
            <p:cNvSpPr txBox="1"/>
            <p:nvPr/>
          </p:nvSpPr>
          <p:spPr>
            <a:xfrm>
              <a:off x="2018" y="2931"/>
              <a:ext cx="195" cy="368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lstStyle/>
            <a:p>
              <a:endParaRPr lang="zh-CN" altLang="en-US" sz="3200" b="1" dirty="0"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6166" name="文本框 104470"/>
            <p:cNvSpPr txBox="1"/>
            <p:nvPr/>
          </p:nvSpPr>
          <p:spPr>
            <a:xfrm>
              <a:off x="4150" y="2886"/>
              <a:ext cx="195" cy="368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lstStyle/>
            <a:p>
              <a:endParaRPr lang="zh-CN" altLang="en-US" sz="3200" b="1" dirty="0"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</p:grpSp>
      <p:sp>
        <p:nvSpPr>
          <p:cNvPr id="6167" name="文本框 104471"/>
          <p:cNvSpPr txBox="1"/>
          <p:nvPr/>
        </p:nvSpPr>
        <p:spPr>
          <a:xfrm>
            <a:off x="1765618" y="2100580"/>
            <a:ext cx="3097212" cy="52197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b="1" dirty="0">
                <a:latin typeface="方正水柱简体" pitchFamily="65" charset="-122"/>
                <a:ea typeface="方正水柱简体" pitchFamily="65" charset="-122"/>
              </a:rPr>
              <a:t>1、物理性质</a:t>
            </a:r>
            <a:endParaRPr lang="zh-CN" altLang="en-US" sz="3200" b="1">
              <a:solidFill>
                <a:srgbClr val="0000FF"/>
              </a:solidFill>
              <a:latin typeface="方正小标宋简体" panose="03000509000000000000" pitchFamily="2" charset="-122"/>
              <a:ea typeface="方正小标宋简体" panose="03000509000000000000" pitchFamily="2" charset="-122"/>
            </a:endParaRPr>
          </a:p>
        </p:txBody>
      </p:sp>
      <p:sp>
        <p:nvSpPr>
          <p:cNvPr id="104474" name="文本框 104473"/>
          <p:cNvSpPr txBox="1"/>
          <p:nvPr/>
        </p:nvSpPr>
        <p:spPr>
          <a:xfrm>
            <a:off x="3962400" y="5029200"/>
            <a:ext cx="2057400" cy="58356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sz="3200" b="1" dirty="0">
                <a:latin typeface="Times New Roman" panose="02020603050405020304" pitchFamily="18" charset="0"/>
                <a:ea typeface="叶根友特色简体升级版" pitchFamily="2" charset="-122"/>
              </a:rPr>
              <a:t>白色固体</a:t>
            </a:r>
            <a:endParaRPr lang="zh-CN" altLang="en-US" sz="3200" b="1">
              <a:latin typeface="Times New Roman" panose="02020603050405020304" pitchFamily="18" charset="0"/>
              <a:ea typeface="叶根友特色简体升级版" pitchFamily="2" charset="-122"/>
            </a:endParaRPr>
          </a:p>
        </p:txBody>
      </p:sp>
      <p:sp>
        <p:nvSpPr>
          <p:cNvPr id="104475" name="文本框 104474"/>
          <p:cNvSpPr txBox="1"/>
          <p:nvPr/>
        </p:nvSpPr>
        <p:spPr>
          <a:xfrm>
            <a:off x="7010400" y="5105400"/>
            <a:ext cx="2590800" cy="583565"/>
          </a:xfrm>
          <a:prstGeom prst="rect">
            <a:avLst/>
          </a:prstGeom>
          <a:solidFill>
            <a:srgbClr val="FFFF99"/>
          </a:solidFill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zh-CN" altLang="en-US" sz="3200" b="1" dirty="0">
                <a:latin typeface="Times New Roman" panose="02020603050405020304" pitchFamily="18" charset="0"/>
                <a:ea typeface="迷你简咪咪" pitchFamily="49" charset="-122"/>
              </a:rPr>
              <a:t>淡黄色固体</a:t>
            </a:r>
            <a:endParaRPr lang="zh-CN" altLang="en-US" sz="3200" b="1">
              <a:latin typeface="Times New Roman" panose="02020603050405020304" pitchFamily="18" charset="0"/>
              <a:ea typeface="迷你简咪咪" pitchFamily="49" charset="-122"/>
            </a:endParaRPr>
          </a:p>
        </p:txBody>
      </p:sp>
      <p:sp>
        <p:nvSpPr>
          <p:cNvPr id="6170" name="文本框 104475"/>
          <p:cNvSpPr txBox="1"/>
          <p:nvPr/>
        </p:nvSpPr>
        <p:spPr>
          <a:xfrm>
            <a:off x="7200583" y="3167698"/>
            <a:ext cx="2209800" cy="52197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en-US" altLang="zh-CN" sz="2800" b="1">
                <a:latin typeface="Times New Roman" panose="02020603050405020304" pitchFamily="18" charset="0"/>
                <a:ea typeface="宋体" panose="02010600030101010101" pitchFamily="2" charset="-122"/>
              </a:rPr>
              <a:t>Na</a:t>
            </a:r>
            <a:r>
              <a:rPr lang="en-US" altLang="zh-CN" sz="2800" b="1" baseline="-25000">
                <a:latin typeface="Times New Roman" panose="02020603050405020304" pitchFamily="18" charset="0"/>
                <a:ea typeface="宋体" panose="02010600030101010101" pitchFamily="2" charset="-122"/>
              </a:rPr>
              <a:t>2</a:t>
            </a:r>
            <a:r>
              <a:rPr lang="en-US" altLang="zh-CN" sz="2800" b="1">
                <a:latin typeface="Times New Roman" panose="02020603050405020304" pitchFamily="18" charset="0"/>
                <a:ea typeface="宋体" panose="02010600030101010101" pitchFamily="2" charset="-122"/>
              </a:rPr>
              <a:t>O</a:t>
            </a:r>
            <a:r>
              <a:rPr lang="en-US" altLang="zh-CN" sz="2800" b="1" baseline="-25000">
                <a:latin typeface="Times New Roman" panose="02020603050405020304" pitchFamily="18" charset="0"/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6171" name="文本框 104476"/>
          <p:cNvSpPr txBox="1"/>
          <p:nvPr/>
        </p:nvSpPr>
        <p:spPr>
          <a:xfrm>
            <a:off x="4267200" y="4114800"/>
            <a:ext cx="2209800" cy="52197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en-US" altLang="zh-CN" sz="2800" b="1">
                <a:latin typeface="Times New Roman" panose="02020603050405020304" pitchFamily="18" charset="0"/>
                <a:ea typeface="宋体" panose="02010600030101010101" pitchFamily="2" charset="-122"/>
              </a:rPr>
              <a:t>Na</a:t>
            </a:r>
            <a:r>
              <a:rPr lang="en-US" altLang="zh-CN" sz="2800" b="1" baseline="-25000">
                <a:latin typeface="Times New Roman" panose="02020603050405020304" pitchFamily="18" charset="0"/>
                <a:ea typeface="宋体" panose="02010600030101010101" pitchFamily="2" charset="-122"/>
              </a:rPr>
              <a:t>2</a:t>
            </a:r>
            <a:r>
              <a:rPr lang="en-US" altLang="zh-CN" sz="2800" b="1">
                <a:latin typeface="Times New Roman" panose="02020603050405020304" pitchFamily="18" charset="0"/>
                <a:ea typeface="宋体" panose="02010600030101010101" pitchFamily="2" charset="-122"/>
              </a:rPr>
              <a:t>O</a:t>
            </a:r>
          </a:p>
        </p:txBody>
      </p:sp>
      <p:sp>
        <p:nvSpPr>
          <p:cNvPr id="6172" name="文本框 104477"/>
          <p:cNvSpPr txBox="1"/>
          <p:nvPr/>
        </p:nvSpPr>
        <p:spPr>
          <a:xfrm>
            <a:off x="1668463" y="4076700"/>
            <a:ext cx="1547812" cy="52197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sz="2800" b="1" dirty="0">
                <a:latin typeface="Arial" panose="020B0604020202020204" pitchFamily="34" charset="0"/>
                <a:ea typeface="宋体" panose="02010600030101010101" pitchFamily="2" charset="-122"/>
              </a:rPr>
              <a:t>化合价</a:t>
            </a:r>
          </a:p>
        </p:txBody>
      </p:sp>
      <p:sp>
        <p:nvSpPr>
          <p:cNvPr id="6173" name="文本框 104478"/>
          <p:cNvSpPr txBox="1"/>
          <p:nvPr/>
        </p:nvSpPr>
        <p:spPr>
          <a:xfrm>
            <a:off x="3964940" y="3168015"/>
            <a:ext cx="2209800" cy="52197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en-US" altLang="zh-CN" sz="2800" b="1">
                <a:latin typeface="Times New Roman" panose="02020603050405020304" pitchFamily="18" charset="0"/>
                <a:ea typeface="宋体" panose="02010600030101010101" pitchFamily="2" charset="-122"/>
              </a:rPr>
              <a:t>Na</a:t>
            </a:r>
            <a:r>
              <a:rPr lang="en-US" altLang="zh-CN" sz="2800" b="1" baseline="-25000">
                <a:latin typeface="Times New Roman" panose="02020603050405020304" pitchFamily="18" charset="0"/>
                <a:ea typeface="宋体" panose="02010600030101010101" pitchFamily="2" charset="-122"/>
              </a:rPr>
              <a:t>2</a:t>
            </a:r>
            <a:r>
              <a:rPr lang="en-US" altLang="zh-CN" sz="2800" b="1">
                <a:latin typeface="Times New Roman" panose="02020603050405020304" pitchFamily="18" charset="0"/>
                <a:ea typeface="宋体" panose="02010600030101010101" pitchFamily="2" charset="-122"/>
              </a:rPr>
              <a:t>O</a:t>
            </a:r>
          </a:p>
        </p:txBody>
      </p:sp>
      <p:sp>
        <p:nvSpPr>
          <p:cNvPr id="6174" name="文本框 104479"/>
          <p:cNvSpPr txBox="1"/>
          <p:nvPr/>
        </p:nvSpPr>
        <p:spPr>
          <a:xfrm>
            <a:off x="7315200" y="4114800"/>
            <a:ext cx="2209800" cy="52197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en-US" altLang="zh-CN" sz="2800" b="1">
                <a:latin typeface="Times New Roman" panose="02020603050405020304" pitchFamily="18" charset="0"/>
                <a:ea typeface="宋体" panose="02010600030101010101" pitchFamily="2" charset="-122"/>
              </a:rPr>
              <a:t>Na</a:t>
            </a:r>
            <a:r>
              <a:rPr lang="en-US" altLang="zh-CN" sz="2800" b="1" baseline="-25000">
                <a:latin typeface="Times New Roman" panose="02020603050405020304" pitchFamily="18" charset="0"/>
                <a:ea typeface="宋体" panose="02010600030101010101" pitchFamily="2" charset="-122"/>
              </a:rPr>
              <a:t>2</a:t>
            </a:r>
            <a:r>
              <a:rPr lang="en-US" altLang="zh-CN" sz="2800" b="1">
                <a:latin typeface="Times New Roman" panose="02020603050405020304" pitchFamily="18" charset="0"/>
                <a:ea typeface="宋体" panose="02010600030101010101" pitchFamily="2" charset="-122"/>
              </a:rPr>
              <a:t>O</a:t>
            </a:r>
            <a:r>
              <a:rPr lang="en-US" altLang="zh-CN" sz="2800" b="1" baseline="-25000">
                <a:latin typeface="Times New Roman" panose="02020603050405020304" pitchFamily="18" charset="0"/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6175" name="文本框 104480"/>
          <p:cNvSpPr txBox="1"/>
          <p:nvPr/>
        </p:nvSpPr>
        <p:spPr>
          <a:xfrm>
            <a:off x="4419600" y="3962400"/>
            <a:ext cx="44323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en-US" altLang="zh-CN" sz="1800" b="1">
                <a:solidFill>
                  <a:srgbClr val="FF0066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+1</a:t>
            </a:r>
          </a:p>
        </p:txBody>
      </p:sp>
      <p:sp>
        <p:nvSpPr>
          <p:cNvPr id="6176" name="文本框 104481"/>
          <p:cNvSpPr txBox="1"/>
          <p:nvPr/>
        </p:nvSpPr>
        <p:spPr>
          <a:xfrm>
            <a:off x="4876800" y="3962400"/>
            <a:ext cx="3860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en-US" altLang="zh-CN" sz="1800" b="1">
                <a:solidFill>
                  <a:srgbClr val="FF0066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-2</a:t>
            </a:r>
          </a:p>
        </p:txBody>
      </p:sp>
      <p:sp>
        <p:nvSpPr>
          <p:cNvPr id="6177" name="文本框 104482"/>
          <p:cNvSpPr txBox="1"/>
          <p:nvPr/>
        </p:nvSpPr>
        <p:spPr>
          <a:xfrm>
            <a:off x="7391400" y="3962400"/>
            <a:ext cx="44323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en-US" altLang="zh-CN" sz="1800" b="1">
                <a:solidFill>
                  <a:srgbClr val="FF0066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+1</a:t>
            </a:r>
          </a:p>
        </p:txBody>
      </p:sp>
      <p:sp>
        <p:nvSpPr>
          <p:cNvPr id="6178" name="文本框 104483"/>
          <p:cNvSpPr txBox="1"/>
          <p:nvPr/>
        </p:nvSpPr>
        <p:spPr>
          <a:xfrm>
            <a:off x="7924800" y="3943350"/>
            <a:ext cx="3860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en-US" altLang="zh-CN" sz="1800" b="1">
                <a:solidFill>
                  <a:srgbClr val="FF0066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-1</a:t>
            </a:r>
          </a:p>
        </p:txBody>
      </p:sp>
      <p:sp>
        <p:nvSpPr>
          <p:cNvPr id="618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221663" y="6326188"/>
            <a:ext cx="2411412" cy="476250"/>
          </a:xfrm>
        </p:spPr>
        <p:txBody>
          <a:bodyPr lIns="84644" tIns="42323" rIns="84644" bIns="42323" anchor="b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5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2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5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2" charset="-122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5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2" charset="-122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5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2" charset="-122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5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2" charset="-122"/>
                <a:cs typeface="+mn-cs"/>
              </a:defRPr>
            </a:lvl5pPr>
          </a:lstStyle>
          <a:p>
            <a:pPr lvl="0" indent="0" algn="r" defTabSz="481330"/>
            <a:fld id="{9A0DB2DC-4C9A-4742-B13C-FB6460FD3503}" type="slidenum">
              <a:rPr lang="zh-CN" altLang="en-US" sz="1300" dirty="0">
                <a:solidFill>
                  <a:schemeClr val="tx2"/>
                </a:solidFill>
                <a:ea typeface="宋体" panose="02010600030101010101" pitchFamily="2" charset="-122"/>
              </a:rPr>
              <a:t>4</a:t>
            </a:fld>
            <a:endParaRPr lang="zh-CN" altLang="en-US" sz="1300" dirty="0">
              <a:solidFill>
                <a:schemeClr val="tx2"/>
              </a:solidFill>
              <a:ea typeface="宋体" panose="02010600030101010101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53720" y="1258570"/>
            <a:ext cx="1085088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b="1" dirty="0">
                <a:solidFill>
                  <a:srgbClr val="FF0000"/>
                </a:solidFill>
                <a:latin typeface="方正水柱简体" pitchFamily="65" charset="-122"/>
                <a:ea typeface="方正水柱简体" pitchFamily="65" charset="-122"/>
                <a:sym typeface="+mn-ea"/>
              </a:rPr>
              <a:t>思考：回忆前面做过的实验，描述氧化钠和过氧化钠的颜色、状态。</a:t>
            </a:r>
            <a:endParaRPr lang="zh-CN" altLang="en-US" sz="2800"/>
          </a:p>
        </p:txBody>
      </p:sp>
      <p:sp>
        <p:nvSpPr>
          <p:cNvPr id="2" name="文本框 1"/>
          <p:cNvSpPr txBox="1"/>
          <p:nvPr/>
        </p:nvSpPr>
        <p:spPr>
          <a:xfrm>
            <a:off x="1260475" y="568960"/>
            <a:ext cx="373888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b="1" dirty="0">
                <a:latin typeface="方正水柱简体" pitchFamily="65" charset="-122"/>
                <a:ea typeface="方正水柱简体" pitchFamily="65" charset="-122"/>
                <a:sym typeface="+mn-ea"/>
              </a:rPr>
              <a:t>一、氧化钠和过氧化钠</a:t>
            </a:r>
            <a:endParaRPr lang="zh-CN" altLang="en-US" sz="2800"/>
          </a:p>
        </p:txBody>
      </p:sp>
      <p:graphicFrame>
        <p:nvGraphicFramePr>
          <p:cNvPr id="465924" name="对象 465923"/>
          <p:cNvGraphicFramePr/>
          <p:nvPr/>
        </p:nvGraphicFramePr>
        <p:xfrm>
          <a:off x="791687" y="5909469"/>
          <a:ext cx="10800080" cy="5327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9" r:id="rId4" imgW="10801350" imgH="533400" progId="Word.Document.8">
                  <p:embed/>
                </p:oleObj>
              </mc:Choice>
              <mc:Fallback>
                <p:oleObj r:id="rId4" imgW="10801350" imgH="533400" progId="Word.Document.8">
                  <p:embed/>
                  <p:pic>
                    <p:nvPicPr>
                      <p:cNvPr id="0" name="图片 3075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1687" y="5909469"/>
                        <a:ext cx="10800080" cy="53276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6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6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6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6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9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4659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474" grpId="0"/>
      <p:bldP spid="104475" grpId="0" bldLvl="0" animBg="1"/>
      <p:bldP spid="6175" grpId="0"/>
      <p:bldP spid="6176" grpId="0"/>
      <p:bldP spid="6177" grpId="0"/>
      <p:bldP spid="617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194306" name="Group 60"/>
          <p:cNvGraphicFramePr>
            <a:graphicFrameLocks noGrp="1"/>
          </p:cNvGraphicFramePr>
          <p:nvPr>
            <p:ph/>
            <p:custDataLst>
              <p:tags r:id="rId1"/>
            </p:custDataLst>
          </p:nvPr>
        </p:nvGraphicFramePr>
        <p:xfrm>
          <a:off x="610870" y="1332865"/>
          <a:ext cx="11239500" cy="5054600"/>
        </p:xfrm>
        <a:graphic>
          <a:graphicData uri="http://schemas.openxmlformats.org/drawingml/2006/table">
            <a:tbl>
              <a:tblPr>
                <a:tableStyleId>{327F97BB-C833-4FB7-BDE5-3F7075034690}</a:tableStyleId>
              </a:tblPr>
              <a:tblGrid>
                <a:gridCol w="29597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25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65391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6451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dirty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2200" b="1" baseline="0" dirty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Na</a:t>
                      </a:r>
                      <a:r>
                        <a:rPr kumimoji="1" lang="en-US" altLang="zh-CN" sz="2200" b="1" baseline="-25000" dirty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1" lang="en-US" altLang="zh-CN" sz="2200" b="1" baseline="0" dirty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</a:t>
                      </a: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2200" b="1" baseline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Na</a:t>
                      </a:r>
                      <a:r>
                        <a:rPr kumimoji="1" lang="en-US" altLang="zh-CN" sz="2200" b="1" baseline="-2500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1" lang="en-US" altLang="zh-CN" sz="2200" b="1" baseline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</a:t>
                      </a:r>
                      <a:r>
                        <a:rPr kumimoji="1" lang="en-US" altLang="zh-CN" sz="2200" b="1" baseline="-2500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403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2200" b="1" baseline="0" dirty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</a:rPr>
                        <a:t>颜色状态</a:t>
                      </a:r>
                    </a:p>
                  </a:txBody>
                  <a:tcPr marT="45719" marB="45719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879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2200" b="1" baseline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</a:rPr>
                        <a:t>氧元素价态</a:t>
                      </a:r>
                    </a:p>
                  </a:txBody>
                  <a:tcPr marT="45719" marB="45719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1" lang="zh-CN" altLang="en-US" sz="2200" b="1" baseline="0" dirty="0"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宋体" panose="02010600030101010101" pitchFamily="2" charset="-122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943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2200" b="1" baseline="0" dirty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</a:rPr>
                        <a:t>是否碱性氧化物</a:t>
                      </a:r>
                    </a:p>
                  </a:txBody>
                  <a:tcPr marT="45719" marB="45719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dirty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dirty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848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2200" b="1" baseline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</a:rPr>
                        <a:t>与水反应</a:t>
                      </a:r>
                    </a:p>
                  </a:txBody>
                  <a:tcPr marT="45719" marB="45719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1468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2200" b="1" baseline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与</a:t>
                      </a:r>
                      <a:r>
                        <a:rPr kumimoji="1" lang="en-US" altLang="zh-CN" sz="2200" b="1" baseline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</a:t>
                      </a:r>
                      <a:r>
                        <a:rPr kumimoji="1" lang="en-US" altLang="zh-CN" sz="2200" b="1" baseline="-2500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1" lang="zh-CN" altLang="en-US" sz="2200" b="1" baseline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反应</a:t>
                      </a:r>
                    </a:p>
                  </a:txBody>
                  <a:tcPr marT="45719" marB="45719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6233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2200" b="1" baseline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</a:rPr>
                        <a:t>与盐酸反应</a:t>
                      </a:r>
                    </a:p>
                  </a:txBody>
                  <a:tcPr marT="45719" marB="45719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86233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2200" b="1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用途</a:t>
                      </a:r>
                    </a:p>
                  </a:txBody>
                  <a:tcPr marT="45719" marB="45719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200" b="1" baseline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---</a:t>
                      </a:r>
                      <a:r>
                        <a:rPr kumimoji="0" lang="en-US" altLang="zh-CN" sz="2200" b="1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-------</a:t>
                      </a: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1" lang="zh-CN" altLang="en-US" sz="2200" b="1" baseline="0" dirty="0"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048693" name="Text Box 37"/>
          <p:cNvSpPr txBox="1">
            <a:spLocks noChangeArrowheads="1"/>
          </p:cNvSpPr>
          <p:nvPr/>
        </p:nvSpPr>
        <p:spPr bwMode="auto">
          <a:xfrm>
            <a:off x="7554913" y="1934840"/>
            <a:ext cx="2617787" cy="429895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淡黄色固体</a:t>
            </a:r>
          </a:p>
        </p:txBody>
      </p:sp>
      <p:sp>
        <p:nvSpPr>
          <p:cNvPr id="1048694" name="Text Box 38"/>
          <p:cNvSpPr txBox="1">
            <a:spLocks noChangeArrowheads="1"/>
          </p:cNvSpPr>
          <p:nvPr/>
        </p:nvSpPr>
        <p:spPr bwMode="auto">
          <a:xfrm>
            <a:off x="4370859" y="2030090"/>
            <a:ext cx="2011362" cy="429895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白色固体</a:t>
            </a:r>
          </a:p>
        </p:txBody>
      </p:sp>
      <p:sp>
        <p:nvSpPr>
          <p:cNvPr id="1048695" name="Text Box 39"/>
          <p:cNvSpPr txBox="1">
            <a:spLocks noChangeArrowheads="1"/>
          </p:cNvSpPr>
          <p:nvPr/>
        </p:nvSpPr>
        <p:spPr bwMode="auto">
          <a:xfrm>
            <a:off x="4328740" y="2562543"/>
            <a:ext cx="5632450" cy="429895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en-US" altLang="zh-CN" sz="2200" b="1" dirty="0">
                <a:solidFill>
                  <a:srgbClr val="FF0000"/>
                </a:solidFill>
                <a:ea typeface="黑体" panose="02010609060101010101" pitchFamily="2" charset="-122"/>
              </a:rPr>
              <a:t>   </a:t>
            </a:r>
            <a:r>
              <a:rPr kumimoji="1" lang="en-US" altLang="zh-CN" sz="2200" b="1" dirty="0">
                <a:solidFill>
                  <a:srgbClr val="FFFFFF"/>
                </a:solidFill>
                <a:ea typeface="黑体" panose="02010609060101010101" pitchFamily="2" charset="-122"/>
              </a:rPr>
              <a:t>    </a:t>
            </a:r>
            <a:r>
              <a:rPr kumimoji="1" lang="en-US" altLang="zh-CN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黑体" panose="02010609060101010101" pitchFamily="2" charset="-122"/>
              </a:rPr>
              <a:t> 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-</a:t>
            </a:r>
            <a:r>
              <a:rPr kumimoji="1" lang="en-US" altLang="zh-CN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黑体" panose="02010609060101010101" pitchFamily="2" charset="-122"/>
              </a:rPr>
              <a:t>2</a:t>
            </a:r>
            <a:r>
              <a:rPr kumimoji="1" lang="zh-CN" altLang="en-US" sz="2200" b="1" dirty="0">
                <a:solidFill>
                  <a:srgbClr val="FFFFFF"/>
                </a:solidFill>
                <a:ea typeface="黑体" panose="02010609060101010101" pitchFamily="2" charset="-122"/>
              </a:rPr>
              <a:t>                        </a:t>
            </a:r>
            <a:r>
              <a:rPr kumimoji="1" lang="zh-CN" altLang="en-US" sz="2200" b="1" dirty="0" smtClean="0">
                <a:solidFill>
                  <a:srgbClr val="FFFFFF"/>
                </a:solidFill>
                <a:ea typeface="黑体" panose="02010609060101010101" pitchFamily="2" charset="-122"/>
              </a:rPr>
              <a:t>               </a:t>
            </a:r>
            <a:r>
              <a:rPr kumimoji="1" lang="en-US" altLang="zh-CN" sz="2200" b="1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-1  </a:t>
            </a:r>
            <a:r>
              <a:rPr kumimoji="1" lang="zh-CN" altLang="en-US" sz="2200" b="1" dirty="0">
                <a:solidFill>
                  <a:srgbClr val="FFFF00"/>
                </a:solidFill>
                <a:ea typeface="黑体" panose="02010609060101010101" pitchFamily="2" charset="-122"/>
              </a:rPr>
              <a:t>                     </a:t>
            </a:r>
          </a:p>
        </p:txBody>
      </p:sp>
      <p:sp>
        <p:nvSpPr>
          <p:cNvPr id="103437" name="圆角矩形 103436"/>
          <p:cNvSpPr/>
          <p:nvPr/>
        </p:nvSpPr>
        <p:spPr>
          <a:xfrm>
            <a:off x="775335" y="427355"/>
            <a:ext cx="3962400" cy="792163"/>
          </a:xfrm>
          <a:prstGeom prst="roundRect">
            <a:avLst>
              <a:gd name="adj" fmla="val 16667"/>
            </a:avLst>
          </a:prstGeom>
          <a:solidFill>
            <a:srgbClr val="00B0F0"/>
          </a:solidFill>
          <a:ln w="9525">
            <a:noFill/>
          </a:ln>
        </p:spPr>
        <p:txBody>
          <a:bodyPr wrap="none" anchor="ctr"/>
          <a:lstStyle/>
          <a:p>
            <a:pPr algn="ctr" fontAlgn="base"/>
            <a:r>
              <a:rPr lang="zh-CN" altLang="en-US" sz="4400" b="1" strike="noStrike" noProof="1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经典趣体简" pitchFamily="49" charset="-122"/>
                <a:ea typeface="经典趣体简" pitchFamily="49" charset="-122"/>
                <a:cs typeface="+mn-cs"/>
              </a:rPr>
              <a:t>性质比较</a:t>
            </a:r>
          </a:p>
        </p:txBody>
      </p:sp>
    </p:spTree>
  </p:cSld>
  <p:clrMapOvr>
    <a:masterClrMapping/>
  </p:clrMapOvr>
  <p:transition>
    <p:cover/>
  </p:transition>
  <p:timing>
    <p:tnLst>
      <p:par>
        <p:cTn id="1" dur="indefinite" restart="never" nodeType="tmRoot"/>
      </p:par>
    </p:tnLst>
    <p:bldLst>
      <p:bldP spid="1048693" grpId="1" animBg="1"/>
      <p:bldP spid="1048694" grpId="1" animBg="1"/>
      <p:bldP spid="1048695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文本框 105474"/>
          <p:cNvSpPr txBox="1"/>
          <p:nvPr/>
        </p:nvSpPr>
        <p:spPr>
          <a:xfrm>
            <a:off x="1499235" y="1953260"/>
            <a:ext cx="8915400" cy="52197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b="1" dirty="0">
                <a:solidFill>
                  <a:srgbClr val="FF0000"/>
                </a:solidFill>
                <a:latin typeface="方正水柱简体" pitchFamily="65" charset="-122"/>
                <a:ea typeface="方正水柱简体" pitchFamily="65" charset="-122"/>
              </a:rPr>
              <a:t>思考：碱性氧化物有哪些重要的性质？</a:t>
            </a:r>
          </a:p>
        </p:txBody>
      </p:sp>
      <p:sp>
        <p:nvSpPr>
          <p:cNvPr id="105476" name="文本框 105475"/>
          <p:cNvSpPr txBox="1"/>
          <p:nvPr/>
        </p:nvSpPr>
        <p:spPr>
          <a:xfrm>
            <a:off x="1651635" y="2551748"/>
            <a:ext cx="8610600" cy="230695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en-US" sz="32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Ⅰ</a:t>
            </a:r>
            <a:r>
              <a:rPr lang="zh-CN" altLang="en-US" sz="32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、</a:t>
            </a:r>
            <a:r>
              <a:rPr lang="zh-CN" altLang="en-US" sz="3200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与</a:t>
            </a:r>
            <a:r>
              <a:rPr lang="zh-CN" altLang="en-US" sz="3200" b="1" dirty="0">
                <a:solidFill>
                  <a:srgbClr val="0000FF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水</a:t>
            </a:r>
            <a:r>
              <a:rPr lang="zh-CN" altLang="en-US" sz="3200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反应生成碱</a:t>
            </a:r>
            <a:r>
              <a:rPr lang="zh-CN" altLang="en-US" sz="3200" b="1" dirty="0">
                <a:solidFill>
                  <a:srgbClr val="FF3300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</a:t>
            </a:r>
            <a:r>
              <a:rPr lang="zh-CN" altLang="en-US" sz="3200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；</a:t>
            </a:r>
            <a:endParaRPr lang="zh-CN" altLang="en-US" sz="3200" b="1" dirty="0">
              <a:solidFill>
                <a:srgbClr val="FF3300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en-US" sz="32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Ⅱ</a:t>
            </a:r>
            <a:r>
              <a:rPr lang="zh-CN" altLang="en-US" sz="32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、</a:t>
            </a:r>
            <a:r>
              <a:rPr lang="zh-CN" altLang="en-US" sz="3200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与</a:t>
            </a:r>
            <a:r>
              <a:rPr lang="zh-CN" altLang="en-US" sz="3200" b="1" dirty="0">
                <a:solidFill>
                  <a:srgbClr val="0000FF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酸性氧化物</a:t>
            </a:r>
            <a:r>
              <a:rPr lang="zh-CN" altLang="en-US" sz="3200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反应生成</a:t>
            </a:r>
            <a:r>
              <a:rPr lang="zh-CN" altLang="en-US" sz="3200" b="1" dirty="0">
                <a:solidFill>
                  <a:srgbClr val="0000FF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相应的盐 </a:t>
            </a:r>
            <a:r>
              <a:rPr lang="zh-CN" altLang="en-US" sz="3200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；</a:t>
            </a:r>
          </a:p>
          <a:p>
            <a:pPr>
              <a:lnSpc>
                <a:spcPct val="150000"/>
              </a:lnSpc>
            </a:pPr>
            <a:r>
              <a:rPr lang="en-US" altLang="en-US" sz="32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Ⅲ</a:t>
            </a:r>
            <a:r>
              <a:rPr lang="zh-CN" altLang="en-US" sz="32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、</a:t>
            </a:r>
            <a:r>
              <a:rPr lang="zh-CN" altLang="en-US" sz="3200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与</a:t>
            </a:r>
            <a:r>
              <a:rPr lang="zh-CN" altLang="en-US" sz="3200" b="1" dirty="0">
                <a:solidFill>
                  <a:srgbClr val="0000FF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酸</a:t>
            </a:r>
            <a:r>
              <a:rPr lang="zh-CN" altLang="en-US" sz="32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反应</a:t>
            </a:r>
            <a:r>
              <a:rPr lang="zh-CN" altLang="en-US" sz="3200" b="1" dirty="0">
                <a:solidFill>
                  <a:srgbClr val="0033CC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只</a:t>
            </a:r>
            <a:r>
              <a:rPr lang="zh-CN" altLang="en-US" sz="3200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生成相应的盐和水。</a:t>
            </a:r>
            <a:endParaRPr lang="zh-CN" altLang="en-US" sz="32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7172" name="文本框 105476"/>
          <p:cNvSpPr txBox="1"/>
          <p:nvPr/>
        </p:nvSpPr>
        <p:spPr>
          <a:xfrm>
            <a:off x="1752283" y="1184910"/>
            <a:ext cx="2971800" cy="52197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b="1" dirty="0">
                <a:latin typeface="方正水柱简体" pitchFamily="65" charset="-122"/>
                <a:ea typeface="方正水柱简体" pitchFamily="65" charset="-122"/>
              </a:rPr>
              <a:t>（</a:t>
            </a:r>
            <a:r>
              <a:rPr lang="en-US" altLang="zh-CN" sz="2800" b="1" dirty="0">
                <a:latin typeface="方正水柱简体" pitchFamily="65" charset="-122"/>
                <a:ea typeface="方正水柱简体" pitchFamily="65" charset="-122"/>
              </a:rPr>
              <a:t>1</a:t>
            </a:r>
            <a:r>
              <a:rPr lang="zh-CN" altLang="en-US" sz="2800" b="1" dirty="0">
                <a:latin typeface="方正水柱简体" pitchFamily="65" charset="-122"/>
                <a:ea typeface="方正水柱简体" pitchFamily="65" charset="-122"/>
              </a:rPr>
              <a:t>）氧化钠</a:t>
            </a:r>
          </a:p>
        </p:txBody>
      </p:sp>
      <p:sp>
        <p:nvSpPr>
          <p:cNvPr id="7176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221663" y="6326188"/>
            <a:ext cx="2411412" cy="476250"/>
          </a:xfrm>
        </p:spPr>
        <p:txBody>
          <a:bodyPr lIns="84644" tIns="42323" rIns="84644" bIns="42323" anchor="b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5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2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5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2" charset="-122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5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2" charset="-122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5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2" charset="-122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5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2" charset="-122"/>
                <a:cs typeface="+mn-cs"/>
              </a:defRPr>
            </a:lvl5pPr>
          </a:lstStyle>
          <a:p>
            <a:pPr lvl="0" indent="0" algn="r" defTabSz="481330"/>
            <a:endParaRPr lang="zh-CN" altLang="en-US" sz="1300" dirty="0">
              <a:solidFill>
                <a:schemeClr val="tx2"/>
              </a:solidFill>
              <a:ea typeface="宋体" panose="02010600030101010101" pitchFamily="2" charset="-122"/>
            </a:endParaRPr>
          </a:p>
        </p:txBody>
      </p:sp>
      <p:sp>
        <p:nvSpPr>
          <p:cNvPr id="6167" name="文本框 104471"/>
          <p:cNvSpPr txBox="1"/>
          <p:nvPr/>
        </p:nvSpPr>
        <p:spPr>
          <a:xfrm>
            <a:off x="611823" y="452755"/>
            <a:ext cx="3097212" cy="52197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 b="1" dirty="0">
                <a:latin typeface="方正水柱简体" pitchFamily="65" charset="-122"/>
                <a:ea typeface="方正水柱简体" pitchFamily="65" charset="-122"/>
              </a:rPr>
              <a:t>2</a:t>
            </a:r>
            <a:r>
              <a:rPr lang="zh-CN" altLang="en-US" sz="2800" b="1" dirty="0">
                <a:latin typeface="方正水柱简体" pitchFamily="65" charset="-122"/>
                <a:ea typeface="方正水柱简体" pitchFamily="65" charset="-122"/>
              </a:rPr>
              <a:t>、化学性质</a:t>
            </a:r>
            <a:endParaRPr lang="zh-CN" altLang="en-US" sz="3200" b="1">
              <a:solidFill>
                <a:srgbClr val="0000FF"/>
              </a:solidFill>
              <a:latin typeface="方正小标宋简体" panose="03000509000000000000" pitchFamily="2" charset="-122"/>
              <a:ea typeface="方正小标宋简体" panose="03000509000000000000" pitchFamily="2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54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7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547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54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文本框 106497"/>
          <p:cNvSpPr txBox="1"/>
          <p:nvPr/>
        </p:nvSpPr>
        <p:spPr>
          <a:xfrm>
            <a:off x="1408430" y="565150"/>
            <a:ext cx="9224010" cy="137096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>
              <a:lnSpc>
                <a:spcPct val="130000"/>
              </a:lnSpc>
              <a:spcBef>
                <a:spcPct val="50000"/>
              </a:spcBef>
            </a:pPr>
            <a:r>
              <a:rPr lang="zh-CN" altLang="en-US" sz="3200" b="1" dirty="0">
                <a:solidFill>
                  <a:srgbClr val="333300"/>
                </a:solidFill>
                <a:latin typeface="方正新舒体简体" pitchFamily="2" charset="-122"/>
                <a:ea typeface="方正新舒体简体" pitchFamily="2" charset="-122"/>
              </a:rPr>
              <a:t>请大家写出</a:t>
            </a:r>
            <a:r>
              <a:rPr lang="en-US" altLang="zh-CN" sz="3200" b="1">
                <a:solidFill>
                  <a:srgbClr val="FF0000"/>
                </a:solidFill>
                <a:latin typeface="Times New Roman" panose="02020603050405020304" pitchFamily="18" charset="0"/>
                <a:ea typeface="方正新舒体简体" pitchFamily="2" charset="-122"/>
              </a:rPr>
              <a:t>Na</a:t>
            </a:r>
            <a:r>
              <a:rPr lang="en-US" altLang="zh-CN" sz="3200" b="1" baseline="-25000">
                <a:solidFill>
                  <a:srgbClr val="FF0000"/>
                </a:solidFill>
                <a:latin typeface="Times New Roman" panose="02020603050405020304" pitchFamily="18" charset="0"/>
                <a:ea typeface="方正新舒体简体" pitchFamily="2" charset="-122"/>
              </a:rPr>
              <a:t>2</a:t>
            </a:r>
            <a:r>
              <a:rPr lang="en-US" altLang="zh-CN" sz="3200" b="1">
                <a:solidFill>
                  <a:srgbClr val="FF0000"/>
                </a:solidFill>
                <a:latin typeface="Times New Roman" panose="02020603050405020304" pitchFamily="18" charset="0"/>
                <a:ea typeface="方正新舒体简体" pitchFamily="2" charset="-122"/>
              </a:rPr>
              <a:t>O</a:t>
            </a:r>
            <a:r>
              <a:rPr lang="zh-CN" altLang="en-US" sz="3200" b="1" dirty="0">
                <a:solidFill>
                  <a:srgbClr val="333300"/>
                </a:solidFill>
                <a:latin typeface="方正新舒体简体" pitchFamily="2" charset="-122"/>
                <a:ea typeface="方正新舒体简体" pitchFamily="2" charset="-122"/>
              </a:rPr>
              <a:t>与水、</a:t>
            </a:r>
            <a:r>
              <a:rPr lang="en-US" altLang="zh-CN" sz="3200" b="1">
                <a:solidFill>
                  <a:srgbClr val="333300"/>
                </a:solidFill>
                <a:latin typeface="Times New Roman" panose="02020603050405020304" pitchFamily="18" charset="0"/>
                <a:ea typeface="方正新舒体简体" pitchFamily="2" charset="-122"/>
              </a:rPr>
              <a:t>CO</a:t>
            </a:r>
            <a:r>
              <a:rPr lang="en-US" altLang="zh-CN" sz="3200" b="1" baseline="-25000">
                <a:solidFill>
                  <a:srgbClr val="333300"/>
                </a:solidFill>
                <a:latin typeface="Times New Roman" panose="02020603050405020304" pitchFamily="18" charset="0"/>
                <a:ea typeface="方正新舒体简体" pitchFamily="2" charset="-122"/>
              </a:rPr>
              <a:t>2</a:t>
            </a:r>
            <a:r>
              <a:rPr lang="zh-CN" altLang="en-US" sz="3200" b="1" dirty="0">
                <a:solidFill>
                  <a:srgbClr val="333300"/>
                </a:solidFill>
                <a:latin typeface="方正新舒体简体" pitchFamily="2" charset="-122"/>
                <a:ea typeface="方正新舒体简体" pitchFamily="2" charset="-122"/>
              </a:rPr>
              <a:t>、稀盐酸反应的化学方程式</a:t>
            </a:r>
            <a:endParaRPr lang="zh-CN" altLang="en-US" sz="3200" b="1">
              <a:solidFill>
                <a:srgbClr val="333300"/>
              </a:solidFill>
              <a:latin typeface="方正新舒体简体" pitchFamily="2" charset="-122"/>
              <a:ea typeface="方正新舒体简体" pitchFamily="2" charset="-122"/>
            </a:endParaRPr>
          </a:p>
        </p:txBody>
      </p:sp>
      <p:sp>
        <p:nvSpPr>
          <p:cNvPr id="106499" name="文本框 106498"/>
          <p:cNvSpPr txBox="1"/>
          <p:nvPr/>
        </p:nvSpPr>
        <p:spPr>
          <a:xfrm>
            <a:off x="2419350" y="1936115"/>
            <a:ext cx="7010400" cy="255333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4000" b="1">
                <a:solidFill>
                  <a:srgbClr val="0000FF"/>
                </a:solidFill>
                <a:latin typeface="Times New Roman" panose="02020603050405020304" pitchFamily="18" charset="0"/>
              </a:rPr>
              <a:t>Na</a:t>
            </a:r>
            <a:r>
              <a:rPr lang="en-US" altLang="zh-CN" sz="4000" b="1" baseline="-25000">
                <a:solidFill>
                  <a:srgbClr val="0000FF"/>
                </a:solidFill>
                <a:latin typeface="Times New Roman" panose="02020603050405020304" pitchFamily="18" charset="0"/>
              </a:rPr>
              <a:t>2</a:t>
            </a:r>
            <a:r>
              <a:rPr lang="en-US" altLang="zh-CN" sz="4000" b="1">
                <a:solidFill>
                  <a:srgbClr val="0000FF"/>
                </a:solidFill>
                <a:latin typeface="Times New Roman" panose="02020603050405020304" pitchFamily="18" charset="0"/>
              </a:rPr>
              <a:t>O+H</a:t>
            </a:r>
            <a:r>
              <a:rPr lang="en-US" altLang="zh-CN" sz="4000" b="1" baseline="-25000">
                <a:solidFill>
                  <a:srgbClr val="0000FF"/>
                </a:solidFill>
                <a:latin typeface="Times New Roman" panose="02020603050405020304" pitchFamily="18" charset="0"/>
              </a:rPr>
              <a:t>2</a:t>
            </a:r>
            <a:r>
              <a:rPr lang="en-US" altLang="zh-CN" sz="4000" b="1">
                <a:solidFill>
                  <a:srgbClr val="0000FF"/>
                </a:solidFill>
                <a:latin typeface="Times New Roman" panose="02020603050405020304" pitchFamily="18" charset="0"/>
              </a:rPr>
              <a:t>O=2NaOH</a:t>
            </a:r>
          </a:p>
          <a:p>
            <a:pPr>
              <a:spcBef>
                <a:spcPct val="50000"/>
              </a:spcBef>
            </a:pPr>
            <a:r>
              <a:rPr lang="en-US" altLang="zh-CN" sz="4000" b="1">
                <a:solidFill>
                  <a:srgbClr val="0000FF"/>
                </a:solidFill>
                <a:latin typeface="Times New Roman" panose="02020603050405020304" pitchFamily="18" charset="0"/>
              </a:rPr>
              <a:t>Na</a:t>
            </a:r>
            <a:r>
              <a:rPr lang="en-US" altLang="zh-CN" sz="4000" b="1" baseline="-25000">
                <a:solidFill>
                  <a:srgbClr val="0000FF"/>
                </a:solidFill>
                <a:latin typeface="Times New Roman" panose="02020603050405020304" pitchFamily="18" charset="0"/>
              </a:rPr>
              <a:t>2</a:t>
            </a:r>
            <a:r>
              <a:rPr lang="en-US" altLang="zh-CN" sz="4000" b="1">
                <a:solidFill>
                  <a:srgbClr val="0000FF"/>
                </a:solidFill>
                <a:latin typeface="Times New Roman" panose="02020603050405020304" pitchFamily="18" charset="0"/>
              </a:rPr>
              <a:t>O+CO</a:t>
            </a:r>
            <a:r>
              <a:rPr lang="en-US" altLang="zh-CN" sz="4000" b="1" baseline="-25000">
                <a:solidFill>
                  <a:srgbClr val="0000FF"/>
                </a:solidFill>
                <a:latin typeface="Times New Roman" panose="02020603050405020304" pitchFamily="18" charset="0"/>
              </a:rPr>
              <a:t>2</a:t>
            </a:r>
            <a:r>
              <a:rPr lang="en-US" altLang="zh-CN" sz="4000" b="1">
                <a:solidFill>
                  <a:srgbClr val="0000FF"/>
                </a:solidFill>
                <a:latin typeface="Times New Roman" panose="02020603050405020304" pitchFamily="18" charset="0"/>
              </a:rPr>
              <a:t>=Na</a:t>
            </a:r>
            <a:r>
              <a:rPr lang="en-US" altLang="zh-CN" sz="4000" b="1" baseline="-25000">
                <a:solidFill>
                  <a:srgbClr val="0000FF"/>
                </a:solidFill>
                <a:latin typeface="Times New Roman" panose="02020603050405020304" pitchFamily="18" charset="0"/>
              </a:rPr>
              <a:t>2</a:t>
            </a:r>
            <a:r>
              <a:rPr lang="en-US" altLang="zh-CN" sz="4000" b="1">
                <a:solidFill>
                  <a:srgbClr val="0000FF"/>
                </a:solidFill>
                <a:latin typeface="Times New Roman" panose="02020603050405020304" pitchFamily="18" charset="0"/>
              </a:rPr>
              <a:t>CO</a:t>
            </a:r>
            <a:r>
              <a:rPr lang="en-US" altLang="zh-CN" sz="4000" b="1" baseline="-25000">
                <a:solidFill>
                  <a:srgbClr val="0000FF"/>
                </a:solidFill>
                <a:latin typeface="Times New Roman" panose="02020603050405020304" pitchFamily="18" charset="0"/>
              </a:rPr>
              <a:t>3</a:t>
            </a:r>
          </a:p>
          <a:p>
            <a:pPr>
              <a:spcBef>
                <a:spcPct val="50000"/>
              </a:spcBef>
            </a:pPr>
            <a:r>
              <a:rPr lang="en-US" altLang="zh-CN" sz="4000" b="1">
                <a:solidFill>
                  <a:srgbClr val="0000FF"/>
                </a:solidFill>
                <a:latin typeface="Times New Roman" panose="02020603050405020304" pitchFamily="18" charset="0"/>
              </a:rPr>
              <a:t>Na</a:t>
            </a:r>
            <a:r>
              <a:rPr lang="en-US" altLang="zh-CN" sz="4000" b="1" baseline="-25000">
                <a:solidFill>
                  <a:srgbClr val="0000FF"/>
                </a:solidFill>
                <a:latin typeface="Times New Roman" panose="02020603050405020304" pitchFamily="18" charset="0"/>
              </a:rPr>
              <a:t>2</a:t>
            </a:r>
            <a:r>
              <a:rPr lang="en-US" altLang="zh-CN" sz="4000" b="1">
                <a:solidFill>
                  <a:srgbClr val="0000FF"/>
                </a:solidFill>
                <a:latin typeface="Times New Roman" panose="02020603050405020304" pitchFamily="18" charset="0"/>
              </a:rPr>
              <a:t>O+2HCl=2NaCl+H</a:t>
            </a:r>
            <a:r>
              <a:rPr lang="en-US" altLang="zh-CN" sz="4000" b="1" baseline="-25000">
                <a:solidFill>
                  <a:srgbClr val="0000FF"/>
                </a:solidFill>
                <a:latin typeface="Times New Roman" panose="02020603050405020304" pitchFamily="18" charset="0"/>
              </a:rPr>
              <a:t>2</a:t>
            </a:r>
            <a:r>
              <a:rPr lang="en-US" altLang="zh-CN" sz="4000" b="1">
                <a:solidFill>
                  <a:srgbClr val="0000FF"/>
                </a:solidFill>
                <a:latin typeface="Times New Roman" panose="02020603050405020304" pitchFamily="18" charset="0"/>
              </a:rPr>
              <a:t>O</a:t>
            </a:r>
            <a:r>
              <a:rPr lang="en-US" altLang="zh-CN" sz="3200" b="1">
                <a:solidFill>
                  <a:srgbClr val="FF0000"/>
                </a:solidFill>
                <a:latin typeface="Times New Roman" panose="02020603050405020304" pitchFamily="18" charset="0"/>
              </a:rPr>
              <a:t>          </a:t>
            </a:r>
          </a:p>
        </p:txBody>
      </p:sp>
      <p:sp>
        <p:nvSpPr>
          <p:cNvPr id="106500" name="文本框 106499"/>
          <p:cNvSpPr txBox="1"/>
          <p:nvPr/>
        </p:nvSpPr>
        <p:spPr>
          <a:xfrm>
            <a:off x="1524000" y="4724400"/>
            <a:ext cx="9144000" cy="12604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4400" b="1" dirty="0">
                <a:solidFill>
                  <a:srgbClr val="FF0000"/>
                </a:solidFill>
                <a:latin typeface="汉仪双线体简" pitchFamily="49" charset="-122"/>
                <a:ea typeface="汉仪双线体简" pitchFamily="49" charset="-122"/>
              </a:rPr>
              <a:t>讨论</a:t>
            </a:r>
            <a:r>
              <a:rPr lang="zh-CN" altLang="en-US" sz="4400" b="1" dirty="0">
                <a:latin typeface="汉仪双线体简" pitchFamily="49" charset="-122"/>
                <a:ea typeface="汉仪双线体简" pitchFamily="49" charset="-122"/>
              </a:rPr>
              <a:t>：</a:t>
            </a:r>
            <a:r>
              <a:rPr lang="zh-CN" altLang="en-US" sz="3200" b="1" dirty="0">
                <a:latin typeface="汉仪双线体简" pitchFamily="49" charset="-122"/>
                <a:ea typeface="汉仪双线体简" pitchFamily="49" charset="-122"/>
              </a:rPr>
              <a:t>  </a:t>
            </a:r>
            <a:r>
              <a:rPr lang="en-US" altLang="zh-CN" sz="3200" b="1">
                <a:latin typeface="Times New Roman" panose="02020603050405020304" pitchFamily="18" charset="0"/>
                <a:ea typeface="汉仪双线体简" pitchFamily="49" charset="-122"/>
              </a:rPr>
              <a:t>Na</a:t>
            </a:r>
            <a:r>
              <a:rPr lang="en-US" altLang="zh-CN" sz="3200" b="1" baseline="-25000">
                <a:latin typeface="Times New Roman" panose="02020603050405020304" pitchFamily="18" charset="0"/>
                <a:ea typeface="汉仪双线体简" pitchFamily="49" charset="-122"/>
              </a:rPr>
              <a:t>2</a:t>
            </a:r>
            <a:r>
              <a:rPr lang="en-US" altLang="zh-CN" sz="3200" b="1">
                <a:latin typeface="Times New Roman" panose="02020603050405020304" pitchFamily="18" charset="0"/>
                <a:ea typeface="汉仪双线体简" pitchFamily="49" charset="-122"/>
              </a:rPr>
              <a:t>O</a:t>
            </a:r>
            <a:r>
              <a:rPr lang="en-US" altLang="zh-CN" sz="3200" b="1" baseline="-25000">
                <a:latin typeface="Times New Roman" panose="02020603050405020304" pitchFamily="18" charset="0"/>
                <a:ea typeface="汉仪双线体简" pitchFamily="49" charset="-122"/>
              </a:rPr>
              <a:t>2 </a:t>
            </a:r>
            <a:r>
              <a:rPr lang="zh-CN" altLang="en-US" sz="3200" b="1" dirty="0">
                <a:solidFill>
                  <a:srgbClr val="FF0000"/>
                </a:solidFill>
                <a:latin typeface="汉仪双线体简" pitchFamily="49" charset="-122"/>
                <a:ea typeface="汉仪双线体简" pitchFamily="49" charset="-122"/>
              </a:rPr>
              <a:t>能否</a:t>
            </a:r>
            <a:r>
              <a:rPr lang="zh-CN" altLang="en-US" sz="3200" b="1" dirty="0">
                <a:solidFill>
                  <a:srgbClr val="333300"/>
                </a:solidFill>
                <a:latin typeface="汉仪双线体简" pitchFamily="49" charset="-122"/>
                <a:ea typeface="汉仪双线体简" pitchFamily="49" charset="-122"/>
              </a:rPr>
              <a:t>与水、</a:t>
            </a:r>
            <a:r>
              <a:rPr lang="en-US" altLang="zh-CN" sz="3200" b="1">
                <a:solidFill>
                  <a:srgbClr val="333300"/>
                </a:solidFill>
                <a:latin typeface="Times New Roman" panose="02020603050405020304" pitchFamily="18" charset="0"/>
                <a:ea typeface="汉仪双线体简" pitchFamily="49" charset="-122"/>
              </a:rPr>
              <a:t>CO</a:t>
            </a:r>
            <a:r>
              <a:rPr lang="en-US" altLang="zh-CN" sz="3200" b="1" baseline="-25000">
                <a:solidFill>
                  <a:srgbClr val="333300"/>
                </a:solidFill>
                <a:latin typeface="Times New Roman" panose="02020603050405020304" pitchFamily="18" charset="0"/>
                <a:ea typeface="汉仪双线体简" pitchFamily="49" charset="-122"/>
              </a:rPr>
              <a:t>2</a:t>
            </a:r>
            <a:r>
              <a:rPr lang="zh-CN" altLang="en-US" sz="3200" b="1" dirty="0">
                <a:solidFill>
                  <a:srgbClr val="333300"/>
                </a:solidFill>
                <a:latin typeface="汉仪双线体简" pitchFamily="49" charset="-122"/>
                <a:ea typeface="汉仪双线体简" pitchFamily="49" charset="-122"/>
              </a:rPr>
              <a:t>、稀盐酸反应，若反应，则生成哪些物质？</a:t>
            </a:r>
            <a:endParaRPr lang="zh-CN" altLang="en-US" sz="3200" b="1" dirty="0">
              <a:latin typeface="汉仪双线体简" pitchFamily="49" charset="-122"/>
              <a:ea typeface="汉仪双线体简" pitchFamily="49" charset="-122"/>
            </a:endParaRPr>
          </a:p>
        </p:txBody>
      </p:sp>
    </p:spTree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106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1064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7" dur="500"/>
                                        <p:tgtEl>
                                          <p:spTgt spid="1064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065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50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946" name="文本占位符 466945"/>
          <p:cNvSpPr>
            <a:spLocks noGrp="1"/>
          </p:cNvSpPr>
          <p:nvPr>
            <p:ph type="body" idx="1"/>
          </p:nvPr>
        </p:nvSpPr>
        <p:spPr>
          <a:xfrm>
            <a:off x="695960" y="1458595"/>
            <a:ext cx="10799763" cy="732155"/>
          </a:xfrm>
        </p:spPr>
        <p:txBody>
          <a:bodyPr>
            <a:spAutoFit/>
          </a:bodyPr>
          <a:lstStyle/>
          <a:p>
            <a:pPr>
              <a:buClr>
                <a:schemeClr val="accent1"/>
              </a:buClr>
              <a:buNone/>
            </a:pPr>
            <a:r>
              <a:rPr lang="en-US" altLang="zh-CN" sz="3200" b="1" dirty="0" err="1">
                <a:solidFill>
                  <a:srgbClr val="FF0000"/>
                </a:solidFill>
                <a:latin typeface="微软雅黑" panose="020B0503020204020204" pitchFamily="34" charset="-122"/>
                <a:sym typeface="+mn-ea"/>
              </a:rPr>
              <a:t>1</a:t>
            </a:r>
            <a:r>
              <a:rPr sz="3200" b="1" dirty="0" err="1">
                <a:solidFill>
                  <a:srgbClr val="FF0000"/>
                </a:solidFill>
                <a:latin typeface="微软雅黑" panose="020B0503020204020204" pitchFamily="34" charset="-122"/>
                <a:sym typeface="+mn-ea"/>
              </a:rPr>
              <a:t>、Na</a:t>
            </a:r>
            <a:r>
              <a:rPr sz="3200" b="1" baseline="-25000" dirty="0" err="1">
                <a:solidFill>
                  <a:srgbClr val="FF0000"/>
                </a:solidFill>
                <a:latin typeface="微软雅黑" panose="020B0503020204020204" pitchFamily="34" charset="-122"/>
                <a:sym typeface="+mn-ea"/>
              </a:rPr>
              <a:t>2</a:t>
            </a:r>
            <a:r>
              <a:rPr sz="3200" b="1" dirty="0" err="1">
                <a:solidFill>
                  <a:srgbClr val="FF0000"/>
                </a:solidFill>
                <a:latin typeface="微软雅黑" panose="020B0503020204020204" pitchFamily="34" charset="-122"/>
                <a:sym typeface="+mn-ea"/>
              </a:rPr>
              <a:t>O</a:t>
            </a:r>
            <a:r>
              <a:rPr sz="3200" b="1" baseline="-25000" dirty="0" err="1">
                <a:solidFill>
                  <a:srgbClr val="FF0000"/>
                </a:solidFill>
                <a:latin typeface="微软雅黑" panose="020B0503020204020204" pitchFamily="34" charset="-122"/>
                <a:sym typeface="+mn-ea"/>
              </a:rPr>
              <a:t>2</a:t>
            </a:r>
            <a:r>
              <a:rPr sz="3200" b="1" dirty="0" err="1">
                <a:solidFill>
                  <a:srgbClr val="FF0000"/>
                </a:solidFill>
                <a:latin typeface="微软雅黑" panose="020B0503020204020204" pitchFamily="34" charset="-122"/>
                <a:sym typeface="+mn-ea"/>
              </a:rPr>
              <a:t>与水反应生成物</a:t>
            </a:r>
            <a:r>
              <a:rPr sz="3200" b="1" dirty="0" err="1">
                <a:solidFill>
                  <a:schemeClr val="tx1"/>
                </a:solidFill>
                <a:latin typeface="微软雅黑" panose="020B0503020204020204" pitchFamily="34" charset="-122"/>
                <a:sym typeface="+mn-ea"/>
              </a:rPr>
              <a:t>只</a:t>
            </a:r>
            <a:r>
              <a:rPr sz="3200" b="1" dirty="0" err="1">
                <a:solidFill>
                  <a:srgbClr val="FF0000"/>
                </a:solidFill>
                <a:latin typeface="微软雅黑" panose="020B0503020204020204" pitchFamily="34" charset="-122"/>
                <a:sym typeface="+mn-ea"/>
              </a:rPr>
              <a:t>有氢氧化钠</a:t>
            </a:r>
            <a:r>
              <a:rPr sz="3200" b="1">
                <a:solidFill>
                  <a:srgbClr val="FF0000"/>
                </a:solidFill>
                <a:latin typeface="微软雅黑" panose="020B0503020204020204" pitchFamily="34" charset="-122"/>
                <a:sym typeface="+mn-ea"/>
              </a:rPr>
              <a:t>是否合理？</a:t>
            </a:r>
            <a:endParaRPr lang="zh-CN" altLang="en-US" sz="3200" b="1" dirty="0">
              <a:solidFill>
                <a:srgbClr val="FF0000"/>
              </a:solidFill>
              <a:latin typeface="微软雅黑" panose="020B0503020204020204" pitchFamily="34" charset="-122"/>
              <a:ea typeface="宋体" panose="02010600030101010101" pitchFamily="2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585595" y="2190750"/>
            <a:ext cx="8007985" cy="17703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 fontAlgn="auto">
              <a:lnSpc>
                <a:spcPct val="130000"/>
              </a:lnSpc>
            </a:pPr>
            <a:r>
              <a:rPr sz="2800" b="1" dirty="0" err="1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过氧化钠与水反应生成物</a:t>
            </a:r>
            <a:r>
              <a:rPr lang="zh-CN" sz="28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如果只有氢氧化钠，则反应</a:t>
            </a:r>
            <a:r>
              <a:rPr lang="zh-CN" sz="2800" b="1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不存在</a:t>
            </a:r>
            <a:r>
              <a:rPr lang="zh-CN" sz="28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化合价</a:t>
            </a:r>
            <a:r>
              <a:rPr lang="zh-CN" sz="2800" b="1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的</a:t>
            </a:r>
            <a:r>
              <a:rPr lang="zh-CN" altLang="en-US" sz="2800" b="1" dirty="0" smtClean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升高</a:t>
            </a:r>
            <a:r>
              <a:rPr lang="zh-CN" sz="2800" b="1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，因此</a:t>
            </a:r>
            <a:r>
              <a:rPr lang="zh-CN" altLang="en-US" sz="2800" b="1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产物</a:t>
            </a:r>
            <a:r>
              <a:rPr lang="zh-CN" sz="2800" b="1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除</a:t>
            </a:r>
            <a:r>
              <a:rPr lang="zh-CN" sz="28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氢氧化钠之外还应有其他</a:t>
            </a:r>
            <a:r>
              <a:rPr lang="zh-CN" sz="2800" b="1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产物。</a:t>
            </a:r>
            <a:endParaRPr lang="zh-CN" altLang="en-US" sz="2800" b="1" dirty="0" smtClean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95960" y="4062095"/>
            <a:ext cx="6834505" cy="5835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altLang="zh-CN" sz="3200" b="1" spc="150" dirty="0" err="1">
                <a:solidFill>
                  <a:srgbClr val="FF0000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</a:t>
            </a:r>
            <a:r>
              <a:rPr lang="zh-CN" altLang="en-US" sz="3200" b="1" spc="150" dirty="0" err="1">
                <a:solidFill>
                  <a:srgbClr val="FF0000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、除氢氧化钠以外还应该有什么？</a:t>
            </a:r>
            <a:endParaRPr lang="zh-CN" altLang="en-US" sz="3200" b="1" spc="150" dirty="0" err="1">
              <a:solidFill>
                <a:srgbClr val="FF0000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3437" name="圆角矩形 103436"/>
          <p:cNvSpPr/>
          <p:nvPr/>
        </p:nvSpPr>
        <p:spPr>
          <a:xfrm>
            <a:off x="695960" y="666115"/>
            <a:ext cx="3962400" cy="792163"/>
          </a:xfrm>
          <a:prstGeom prst="roundRect">
            <a:avLst>
              <a:gd name="adj" fmla="val 16667"/>
            </a:avLst>
          </a:prstGeom>
          <a:solidFill>
            <a:srgbClr val="00B0F0"/>
          </a:solidFill>
          <a:ln w="9525">
            <a:noFill/>
          </a:ln>
        </p:spPr>
        <p:txBody>
          <a:bodyPr wrap="none" anchor="ctr"/>
          <a:lstStyle/>
          <a:p>
            <a:pPr algn="ctr" fontAlgn="base"/>
            <a:r>
              <a:rPr lang="zh-CN" altLang="en-US" sz="4400" b="1" strike="noStrike" noProof="1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经典趣体简" pitchFamily="49" charset="-122"/>
                <a:ea typeface="经典趣体简" pitchFamily="49" charset="-122"/>
                <a:cs typeface="+mn-cs"/>
              </a:rPr>
              <a:t>思考与交流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585595" y="4812665"/>
            <a:ext cx="661797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indent="0" fontAlgn="auto"/>
            <a:r>
              <a:rPr lang="zh-CN" sz="28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为保证化合价有升降，还应该得到</a:t>
            </a:r>
            <a:r>
              <a:rPr lang="zh-CN" sz="2800" b="1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氧气</a:t>
            </a:r>
            <a:r>
              <a:rPr lang="zh-CN" sz="28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。</a:t>
            </a:r>
          </a:p>
        </p:txBody>
      </p:sp>
    </p:spTree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69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4669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500"/>
                                        <p:tgtEl>
                                          <p:spTgt spid="103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03437" grpId="0" animBg="1"/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970" name="文本占位符 467969"/>
          <p:cNvSpPr>
            <a:spLocks noGrp="1"/>
          </p:cNvSpPr>
          <p:nvPr>
            <p:ph type="body" idx="1"/>
          </p:nvPr>
        </p:nvSpPr>
        <p:spPr>
          <a:xfrm>
            <a:off x="695960" y="460375"/>
            <a:ext cx="10799763" cy="1259840"/>
          </a:xfrm>
        </p:spPr>
        <p:txBody>
          <a:bodyPr>
            <a:spAutoFit/>
          </a:bodyPr>
          <a:lstStyle/>
          <a:p>
            <a:pPr>
              <a:buClr>
                <a:schemeClr val="accent1"/>
              </a:buClr>
              <a:buNone/>
            </a:pPr>
            <a:r>
              <a:rPr lang="en-US" altLang="zh-CN" sz="2800" b="1" spc="0">
                <a:solidFill>
                  <a:schemeClr val="tx1"/>
                </a:solidFill>
                <a:latin typeface="方正水柱简体" pitchFamily="65" charset="-122"/>
                <a:ea typeface="方正水柱简体" pitchFamily="65" charset="-122"/>
              </a:rPr>
              <a:t>  </a:t>
            </a:r>
            <a:r>
              <a:rPr sz="2800" b="1" spc="0">
                <a:solidFill>
                  <a:schemeClr val="tx1"/>
                </a:solidFill>
                <a:latin typeface="方正水柱简体" pitchFamily="65" charset="-122"/>
                <a:ea typeface="方正水柱简体" pitchFamily="65" charset="-122"/>
              </a:rPr>
              <a:t>(2)</a:t>
            </a:r>
            <a:r>
              <a:rPr lang="zh-CN" altLang="en-US" sz="2800" b="1" spc="0" dirty="0">
                <a:solidFill>
                  <a:schemeClr val="tx1"/>
                </a:solidFill>
                <a:latin typeface="方正水柱简体" pitchFamily="65" charset="-122"/>
                <a:ea typeface="方正水柱简体" pitchFamily="65" charset="-122"/>
              </a:rPr>
              <a:t>过氧化钠</a:t>
            </a:r>
          </a:p>
          <a:p>
            <a:pPr>
              <a:buClr>
                <a:schemeClr val="accent1"/>
              </a:buClr>
              <a:buNone/>
            </a:pP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①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与水的反应：</a:t>
            </a:r>
          </a:p>
        </p:txBody>
      </p:sp>
      <p:sp>
        <p:nvSpPr>
          <p:cNvPr id="100" name="文本框 99"/>
          <p:cNvSpPr txBox="1"/>
          <p:nvPr/>
        </p:nvSpPr>
        <p:spPr>
          <a:xfrm>
            <a:off x="1044575" y="4296093"/>
            <a:ext cx="5080000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indent="612140"/>
            <a:r>
              <a:rPr lang="en-US" sz="2400" b="1"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8475980" y="2667318"/>
            <a:ext cx="897890" cy="521970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lstStyle/>
          <a:p>
            <a:r>
              <a:rPr lang="zh-CN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氧气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    </a:t>
            </a:r>
          </a:p>
        </p:txBody>
      </p:sp>
      <p:sp>
        <p:nvSpPr>
          <p:cNvPr id="4" name="矩形 3"/>
          <p:cNvSpPr/>
          <p:nvPr/>
        </p:nvSpPr>
        <p:spPr>
          <a:xfrm>
            <a:off x="8032750" y="3470593"/>
            <a:ext cx="894080" cy="521970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lstStyle/>
          <a:p>
            <a:r>
              <a:rPr lang="zh-CN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放出</a:t>
            </a:r>
            <a:r>
              <a:rPr lang="zh-CN" altLang="en-US" sz="28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 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  </a:t>
            </a:r>
          </a:p>
        </p:txBody>
      </p:sp>
      <p:sp>
        <p:nvSpPr>
          <p:cNvPr id="5" name="矩形 4"/>
          <p:cNvSpPr/>
          <p:nvPr/>
        </p:nvSpPr>
        <p:spPr>
          <a:xfrm>
            <a:off x="8032750" y="4109085"/>
            <a:ext cx="490855" cy="521970"/>
          </a:xfrm>
          <a:prstGeom prst="rect">
            <a:avLst/>
          </a:prstGeom>
          <a:noFill/>
          <a:ln w="9525">
            <a:noFill/>
          </a:ln>
        </p:spPr>
        <p:txBody>
          <a:bodyPr wrap="square" anchor="ctr">
            <a:spAutoFit/>
          </a:bodyPr>
          <a:lstStyle/>
          <a:p>
            <a:r>
              <a:rPr lang="zh-CN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碱</a:t>
            </a:r>
            <a:r>
              <a:rPr lang="zh-CN" altLang="en-US" b="1" dirty="0">
                <a:latin typeface="Times New Roman" panose="02020603050405020304" pitchFamily="18" charset="0"/>
                <a:ea typeface="宋体" panose="02010600030101010101" pitchFamily="2" charset="-122"/>
              </a:rPr>
              <a:t>   </a:t>
            </a:r>
          </a:p>
        </p:txBody>
      </p:sp>
      <p:graphicFrame>
        <p:nvGraphicFramePr>
          <p:cNvPr id="13" name="表格 12"/>
          <p:cNvGraphicFramePr/>
          <p:nvPr>
            <p:custDataLst>
              <p:tags r:id="rId1"/>
            </p:custDataLst>
          </p:nvPr>
        </p:nvGraphicFramePr>
        <p:xfrm>
          <a:off x="1044575" y="1926590"/>
          <a:ext cx="10102850" cy="36099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435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935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365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21995">
                <a:tc gridSpan="2"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2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实验现象</a:t>
                      </a:r>
                      <a:endParaRPr lang="en-US" altLang="en-US" sz="24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2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实验结论</a:t>
                      </a:r>
                      <a:endParaRPr lang="en-US" altLang="en-US" sz="24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21995">
                <a:tc gridSpan="2"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2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产生气泡且能使带火星的木条复燃</a:t>
                      </a:r>
                      <a:endParaRPr lang="en-US" altLang="en-US" sz="24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2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气体为______</a:t>
                      </a:r>
                      <a:endParaRPr lang="en-US" altLang="en-US" sz="24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1995">
                <a:tc gridSpan="2"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2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试管壁发热</a:t>
                      </a:r>
                      <a:endParaRPr lang="en-US" altLang="en-US" sz="24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2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反应______热量</a:t>
                      </a:r>
                      <a:endParaRPr lang="en-US" altLang="en-US" sz="24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21995">
                <a:tc gridSpan="2"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2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pH试纸变蓝</a:t>
                      </a: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2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有____生成</a:t>
                      </a:r>
                      <a:endParaRPr lang="en-US" altLang="en-US" sz="24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2199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2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化学方程式</a:t>
                      </a:r>
                      <a:endParaRPr lang="en-US" altLang="en-US" sz="24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2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____________________________________</a:t>
                      </a:r>
                      <a:endParaRPr lang="en-US" altLang="en-US" sz="24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4" name="矩形 13"/>
          <p:cNvSpPr/>
          <p:nvPr/>
        </p:nvSpPr>
        <p:spPr>
          <a:xfrm>
            <a:off x="4956175" y="4979035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lstStyle/>
          <a:p>
            <a:r>
              <a:rPr lang="en-US" altLang="zh-CN"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</a:p>
        </p:txBody>
      </p:sp>
      <p:graphicFrame>
        <p:nvGraphicFramePr>
          <p:cNvPr id="15" name="表格 14"/>
          <p:cNvGraphicFramePr/>
          <p:nvPr>
            <p:custDataLst>
              <p:tags r:id="rId2"/>
            </p:custDataLst>
          </p:nvPr>
        </p:nvGraphicFramePr>
        <p:xfrm>
          <a:off x="1044575" y="4108450"/>
          <a:ext cx="4765675" cy="6483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65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4833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0"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+mn-ea"/>
                        </a:rPr>
                        <a:t>         反应后溶液使酚酞变红</a:t>
                      </a:r>
                      <a:endParaRPr lang="en-US" altLang="zh-CN" sz="2400" b="0"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7" name="矩形 16"/>
          <p:cNvSpPr/>
          <p:nvPr/>
        </p:nvSpPr>
        <p:spPr>
          <a:xfrm>
            <a:off x="4908550" y="4932998"/>
            <a:ext cx="4347845" cy="460375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lstStyle/>
          <a:p>
            <a:r>
              <a:rPr lang="en-US" altLang="zh-CN" sz="2400">
                <a:latin typeface="Times New Roman" panose="02020603050405020304" pitchFamily="18" charset="0"/>
                <a:ea typeface="宋体" panose="02010600030101010101" pitchFamily="2" charset="-122"/>
              </a:rPr>
              <a:t>2Na</a:t>
            </a:r>
            <a:r>
              <a:rPr lang="en-US" altLang="zh-CN" sz="2400" baseline="-30000">
                <a:latin typeface="Times New Roman" panose="02020603050405020304" pitchFamily="18" charset="0"/>
                <a:ea typeface="宋体" panose="02010600030101010101" pitchFamily="2" charset="-122"/>
              </a:rPr>
              <a:t>2</a:t>
            </a:r>
            <a:r>
              <a:rPr lang="en-US" altLang="zh-CN" sz="2400">
                <a:latin typeface="Times New Roman" panose="02020603050405020304" pitchFamily="18" charset="0"/>
                <a:ea typeface="宋体" panose="02010600030101010101" pitchFamily="2" charset="-122"/>
              </a:rPr>
              <a:t>O</a:t>
            </a:r>
            <a:r>
              <a:rPr lang="en-US" altLang="zh-CN" sz="2400" baseline="-30000">
                <a:latin typeface="Times New Roman" panose="02020603050405020304" pitchFamily="18" charset="0"/>
                <a:ea typeface="宋体" panose="02010600030101010101" pitchFamily="2" charset="-122"/>
              </a:rPr>
              <a:t>2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</a:rPr>
              <a:t>＋</a:t>
            </a:r>
            <a:r>
              <a:rPr lang="en-US" altLang="zh-CN" sz="2400">
                <a:latin typeface="Times New Roman" panose="02020603050405020304" pitchFamily="18" charset="0"/>
                <a:ea typeface="宋体" panose="02010600030101010101" pitchFamily="2" charset="-122"/>
              </a:rPr>
              <a:t>2H</a:t>
            </a:r>
            <a:r>
              <a:rPr lang="en-US" altLang="zh-CN" sz="2400" baseline="-30000">
                <a:latin typeface="Times New Roman" panose="02020603050405020304" pitchFamily="18" charset="0"/>
                <a:ea typeface="宋体" panose="02010600030101010101" pitchFamily="2" charset="-122"/>
              </a:rPr>
              <a:t>2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</a:rPr>
              <a:t>O===4NaOH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</a:rPr>
              <a:t>＋</a:t>
            </a:r>
            <a:r>
              <a:rPr lang="en-US" altLang="zh-CN" sz="2400">
                <a:latin typeface="Times New Roman" panose="02020603050405020304" pitchFamily="18" charset="0"/>
                <a:ea typeface="宋体" panose="02010600030101010101" pitchFamily="2" charset="-122"/>
              </a:rPr>
              <a:t>O</a:t>
            </a:r>
            <a:r>
              <a:rPr lang="en-US" altLang="zh-CN" sz="2400" baseline="-30000">
                <a:latin typeface="Times New Roman" panose="02020603050405020304" pitchFamily="18" charset="0"/>
                <a:ea typeface="宋体" panose="02010600030101010101" pitchFamily="2" charset="-122"/>
              </a:rPr>
              <a:t>2</a:t>
            </a:r>
            <a:r>
              <a:rPr lang="en-US" altLang="zh-CN" sz="2400">
                <a:latin typeface="Times New Roman" panose="02020603050405020304" pitchFamily="18" charset="0"/>
                <a:ea typeface="宋体" panose="02010600030101010101" pitchFamily="2" charset="-122"/>
              </a:rPr>
              <a:t>↑ </a:t>
            </a:r>
            <a:r>
              <a:rPr lang="en-US" altLang="zh-CN"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</a:p>
        </p:txBody>
      </p:sp>
      <p:graphicFrame>
        <p:nvGraphicFramePr>
          <p:cNvPr id="6" name="表格 5"/>
          <p:cNvGraphicFramePr/>
          <p:nvPr>
            <p:custDataLst>
              <p:tags r:id="rId3"/>
            </p:custDataLst>
          </p:nvPr>
        </p:nvGraphicFramePr>
        <p:xfrm>
          <a:off x="1044575" y="4109085"/>
          <a:ext cx="10102850" cy="711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980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047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1120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</a:t>
                      </a:r>
                      <a:r>
                        <a:rPr lang="en-US" altLang="zh-CN" sz="2800"/>
                        <a:t> </a:t>
                      </a:r>
                      <a:r>
                        <a:rPr lang="zh-CN" altLang="en-US" sz="2800"/>
                        <a:t>振荡后溶液褪色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2400"/>
                        <a:t>        </a:t>
                      </a:r>
                      <a:r>
                        <a:rPr lang="en-US" sz="28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过氧化钠具有</a:t>
                      </a:r>
                      <a:r>
                        <a:rPr lang="en-US" sz="2800" b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漂白性</a:t>
                      </a:r>
                      <a:endParaRPr lang="en-US" altLang="en-US" sz="2800" b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17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176"/>
  <p:tag name="KSO_WM_TEMPLATE_MASTER_TYPE" val="0"/>
  <p:tag name="KSO_WM_TEMPLATE_COLOR_TYPE" val="1"/>
  <p:tag name="KSO_WM_UNIT_SHOW_EDIT_AREA_INDICATION" val="1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176_1*a*1"/>
  <p:tag name="KSO_WM_TEMPLATE_CATEGORY" val="custom"/>
  <p:tag name="KSO_WM_TEMPLATE_INDEX" val="20205176"/>
  <p:tag name="KSO_WM_UNIT_LAYERLEVEL" val="1"/>
  <p:tag name="KSO_WM_TAG_VERSION" val="1.0"/>
  <p:tag name="KSO_WM_BEAUTIFY_FLAG" val="#wm#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176_1*b*1"/>
  <p:tag name="KSO_WM_TEMPLATE_CATEGORY" val="custom"/>
  <p:tag name="KSO_WM_TEMPLATE_INDEX" val="20205176"/>
  <p:tag name="KSO_WM_UNIT_LAYERLEVEL" val="1"/>
  <p:tag name="KSO_WM_TAG_VERSION" val="1.0"/>
  <p:tag name="KSO_WM_BEAUTIFY_FLAG" val="#wm#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{5a4e82a3-6a5c-40cf-b49a-dcf4a2b4b5ac}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872a87d0-2a46-41b4-bcf8-6abb76cdf706}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a16f8b4b-547f-477f-acf9-6bb2cd7b1a76}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{368424da-ae83-448e-b502-109ec68cf902}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{42a6b989-ed24-4a1c-9b64-816544dad259}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872a87d0-2a46-41b4-bcf8-6abb76cdf706}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{8a00cac3-e6f1-4056-be4d-a0856e89f39b}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{6dee22e2-98b5-4120-8451-a3afa94677fd}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872a87d0-2a46-41b4-bcf8-6abb76cdf706}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{6dee22e2-98b5-4120-8451-a3afa94677fd}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0302a039-9efc-4cbd-ae2c-08e3e9d69700}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{6dee22e2-98b5-4120-8451-a3afa94677fd}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5f62dce2-8bb7-4be6-a16c-cd6982a4dd46}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def4cad3-c89c-4ec5-927f-312a7f2354bf}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e5ed5c68-80b7-456d-b618-60c16e8974a0}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176_1*a*1"/>
  <p:tag name="KSO_WM_TEMPLATE_CATEGORY" val="custom"/>
  <p:tag name="KSO_WM_TEMPLATE_INDEX" val="20205176"/>
  <p:tag name="KSO_WM_UNIT_LAYERLEVEL" val="1"/>
  <p:tag name="KSO_WM_TAG_VERSION" val="1.0"/>
  <p:tag name="KSO_WM_BEAUTIFY_FLAG" val="#wm#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176_1*b*1"/>
  <p:tag name="KSO_WM_TEMPLATE_CATEGORY" val="custom"/>
  <p:tag name="KSO_WM_TEMPLATE_INDEX" val="20205176"/>
  <p:tag name="KSO_WM_UNIT_LAYERLEVEL" val="1"/>
  <p:tag name="KSO_WM_TAG_VERSION" val="1.0"/>
  <p:tag name="KSO_WM_BEAUTIFY_FLAG" val="#wm#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新版空白演示配色">
    <a:dk1>
      <a:srgbClr val="000000"/>
    </a:dk1>
    <a:lt1>
      <a:srgbClr val="FFFFFF"/>
    </a:lt1>
    <a:dk2>
      <a:srgbClr val="0F1423"/>
    </a:dk2>
    <a:lt2>
      <a:srgbClr val="FFFFFF"/>
    </a:lt2>
    <a:accent1>
      <a:srgbClr val="6096E6"/>
    </a:accent1>
    <a:accent2>
      <a:srgbClr val="58B6E5"/>
    </a:accent2>
    <a:accent3>
      <a:srgbClr val="56CA95"/>
    </a:accent3>
    <a:accent4>
      <a:srgbClr val="FFBA55"/>
    </a:accent4>
    <a:accent5>
      <a:srgbClr val="F18870"/>
    </a:accent5>
    <a:accent6>
      <a:srgbClr val="EC5F74"/>
    </a:accent6>
    <a:hlink>
      <a:srgbClr val="0563C1"/>
    </a:hlink>
    <a:folHlink>
      <a:srgbClr val="954D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2117</Words>
  <Application>Microsoft Office PowerPoint</Application>
  <PresentationFormat>宽屏</PresentationFormat>
  <Paragraphs>398</Paragraphs>
  <Slides>39</Slides>
  <Notes>0</Notes>
  <HiddenSlides>0</HiddenSlides>
  <MMClips>2</MMClips>
  <ScaleCrop>false</ScaleCrop>
  <HeadingPairs>
    <vt:vector size="8" baseType="variant">
      <vt:variant>
        <vt:lpstr>已用的字体</vt:lpstr>
      </vt:variant>
      <vt:variant>
        <vt:i4>38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39</vt:i4>
      </vt:variant>
    </vt:vector>
  </HeadingPairs>
  <TitlesOfParts>
    <vt:vector size="79" baseType="lpstr">
      <vt:lpstr>MingLiU</vt:lpstr>
      <vt:lpstr>方正黑体简体</vt:lpstr>
      <vt:lpstr>方正康体简体</vt:lpstr>
      <vt:lpstr>方正隶二简体</vt:lpstr>
      <vt:lpstr>方正平和简体</vt:lpstr>
      <vt:lpstr>方正少儿简体</vt:lpstr>
      <vt:lpstr>方正水柱简体</vt:lpstr>
      <vt:lpstr>方正魏碑简体</vt:lpstr>
      <vt:lpstr>方正小标宋_GBK</vt:lpstr>
      <vt:lpstr>方正小标宋简体</vt:lpstr>
      <vt:lpstr>方正新舒体简体</vt:lpstr>
      <vt:lpstr>方正艺黑简体</vt:lpstr>
      <vt:lpstr>方正毡笔黑简体</vt:lpstr>
      <vt:lpstr>方正中倩简体</vt:lpstr>
      <vt:lpstr>方正综艺简体</vt:lpstr>
      <vt:lpstr>汉仪橄榄体简</vt:lpstr>
      <vt:lpstr>汉仪双线体简</vt:lpstr>
      <vt:lpstr>汉仪醒示体简</vt:lpstr>
      <vt:lpstr>黑体</vt:lpstr>
      <vt:lpstr>华文楷体</vt:lpstr>
      <vt:lpstr>华文新魏</vt:lpstr>
      <vt:lpstr>经典趣体简</vt:lpstr>
      <vt:lpstr>楷体_GB2312</vt:lpstr>
      <vt:lpstr>隶书</vt:lpstr>
      <vt:lpstr>迷你简汉真广标</vt:lpstr>
      <vt:lpstr>迷你简咪咪</vt:lpstr>
      <vt:lpstr>迷你霹雳体</vt:lpstr>
      <vt:lpstr>宋体</vt:lpstr>
      <vt:lpstr>微软雅黑</vt:lpstr>
      <vt:lpstr>文鼎妞妞体</vt:lpstr>
      <vt:lpstr>文鼎中特广告体</vt:lpstr>
      <vt:lpstr>新宋体</vt:lpstr>
      <vt:lpstr>叶根友特色简体升级版</vt:lpstr>
      <vt:lpstr>Arial</vt:lpstr>
      <vt:lpstr>Calibri</vt:lpstr>
      <vt:lpstr>Times New Roman</vt:lpstr>
      <vt:lpstr>Verdana</vt:lpstr>
      <vt:lpstr>Wingdings</vt:lpstr>
      <vt:lpstr>Office 主题​​</vt:lpstr>
      <vt:lpstr>Microsoft Word 97 - 2003 文档</vt:lpstr>
      <vt:lpstr>空白演示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（3）与酸反应</vt:lpstr>
      <vt:lpstr>4.与碱反应</vt:lpstr>
      <vt:lpstr>5.与盐的反应</vt:lpstr>
      <vt:lpstr>PowerPoint 演示文稿</vt:lpstr>
      <vt:lpstr>PowerPoint 演示文稿</vt:lpstr>
      <vt:lpstr>PowerPoint 演示文稿</vt:lpstr>
      <vt:lpstr>PowerPoint 演示文稿</vt:lpstr>
      <vt:lpstr>空白演示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seewo</cp:lastModifiedBy>
  <cp:revision>188</cp:revision>
  <dcterms:created xsi:type="dcterms:W3CDTF">2019-06-19T02:08:00Z</dcterms:created>
  <dcterms:modified xsi:type="dcterms:W3CDTF">2020-10-16T01:11:10Z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2052-11.1.0.9662</vt:lpwstr>
  </property>
</Properties>
</file>